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9" r:id="rId4"/>
    <p:sldId id="260" r:id="rId5"/>
    <p:sldId id="261" r:id="rId6"/>
    <p:sldId id="258" r:id="rId7"/>
    <p:sldId id="262" r:id="rId8"/>
    <p:sldId id="272" r:id="rId9"/>
    <p:sldId id="273" r:id="rId10"/>
    <p:sldId id="269" r:id="rId11"/>
    <p:sldId id="270" r:id="rId12"/>
    <p:sldId id="274" r:id="rId13"/>
    <p:sldId id="275" r:id="rId14"/>
    <p:sldId id="277" r:id="rId15"/>
    <p:sldId id="278" r:id="rId16"/>
    <p:sldId id="279" r:id="rId17"/>
    <p:sldId id="280" r:id="rId18"/>
    <p:sldId id="281" r:id="rId19"/>
    <p:sldId id="282" r:id="rId20"/>
    <p:sldId id="283" r:id="rId21"/>
    <p:sldId id="285" r:id="rId22"/>
    <p:sldId id="28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99"/>
    <a:srgbClr val="FF6699"/>
    <a:srgbClr val="FF9999"/>
    <a:srgbClr val="990099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37" autoAdjust="0"/>
    <p:restoredTop sz="93375" autoAdjust="0"/>
  </p:normalViewPr>
  <p:slideViewPr>
    <p:cSldViewPr snapToGrid="0">
      <p:cViewPr varScale="1">
        <p:scale>
          <a:sx n="81" d="100"/>
          <a:sy n="81" d="100"/>
        </p:scale>
        <p:origin x="69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468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5201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816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368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797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30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8561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601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833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81682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7423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86C1C1-B684-4489-9B07-BA9B5BAF7793}" type="datetimeFigureOut">
              <a:rPr lang="ko-KR" altLang="en-US" smtClean="0"/>
              <a:t>2025-11-06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AD10518-C3D2-4C29-979B-DCCD317837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42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sketchfab.com/3d-models/small-art-studio-fdd57e783d744886bc37cdfb76cf9475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D4waOMuj8j0?feature=oembe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aoto0804/pytorch-AdaIN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인상주의 아틀리에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조원</a:t>
            </a:r>
            <a:r>
              <a:rPr lang="en-US" altLang="ko-KR" dirty="0"/>
              <a:t>: </a:t>
            </a:r>
            <a:r>
              <a:rPr lang="ko-KR" altLang="en-US" dirty="0"/>
              <a:t>김준영</a:t>
            </a:r>
            <a:r>
              <a:rPr lang="en-US" altLang="ko-KR" dirty="0"/>
              <a:t>, </a:t>
            </a:r>
            <a:r>
              <a:rPr lang="ko-KR" altLang="en-US" dirty="0"/>
              <a:t>김희재</a:t>
            </a:r>
            <a:r>
              <a:rPr lang="en-US" altLang="ko-KR" dirty="0"/>
              <a:t>, </a:t>
            </a:r>
            <a:r>
              <a:rPr lang="ko-KR" altLang="en-US" dirty="0" err="1"/>
              <a:t>임홍철</a:t>
            </a:r>
            <a:r>
              <a:rPr lang="en-US" altLang="ko-KR" dirty="0"/>
              <a:t>, </a:t>
            </a:r>
            <a:r>
              <a:rPr lang="ko-KR" altLang="en-US" dirty="0" err="1"/>
              <a:t>정해림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1802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체험 시나리오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3. </a:t>
            </a:r>
            <a:r>
              <a:rPr lang="ko-KR" altLang="en-US" dirty="0">
                <a:latin typeface="+mj-ea"/>
              </a:rPr>
              <a:t>화풍 변환 수행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[4] </a:t>
            </a:r>
            <a:r>
              <a:rPr lang="ko-KR" altLang="en-US" dirty="0"/>
              <a:t>화풍 선택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ko-KR" dirty="0"/>
              <a:t>[5] </a:t>
            </a:r>
            <a:r>
              <a:rPr lang="ko-KR" altLang="en-US" dirty="0"/>
              <a:t>화풍 변환</a:t>
            </a:r>
          </a:p>
        </p:txBody>
      </p:sp>
      <p:sp>
        <p:nvSpPr>
          <p:cNvPr id="9" name="내용 개체 틀 3"/>
          <p:cNvSpPr txBox="1">
            <a:spLocks/>
          </p:cNvSpPr>
          <p:nvPr/>
        </p:nvSpPr>
        <p:spPr>
          <a:xfrm>
            <a:off x="1447191" y="4860757"/>
            <a:ext cx="4777146" cy="10748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800" dirty="0">
                <a:latin typeface="+mn-ea"/>
              </a:rPr>
              <a:t>작업실에 전시된 </a:t>
            </a:r>
            <a:r>
              <a:rPr lang="en-US" altLang="ko-KR" sz="1800" dirty="0">
                <a:latin typeface="+mn-ea"/>
              </a:rPr>
              <a:t>19</a:t>
            </a:r>
            <a:r>
              <a:rPr lang="ko-KR" altLang="en-US" sz="1800" dirty="0">
                <a:latin typeface="+mn-ea"/>
              </a:rPr>
              <a:t>세기 화가의 작품 중 원하는 화풍의 작품 선택</a:t>
            </a:r>
          </a:p>
        </p:txBody>
      </p:sp>
      <p:sp>
        <p:nvSpPr>
          <p:cNvPr id="12" name="내용 개체 틀 3"/>
          <p:cNvSpPr txBox="1">
            <a:spLocks/>
          </p:cNvSpPr>
          <p:nvPr/>
        </p:nvSpPr>
        <p:spPr>
          <a:xfrm>
            <a:off x="6224337" y="4860757"/>
            <a:ext cx="4777146" cy="10748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ko-KR" altLang="en-US" sz="1800" dirty="0">
                <a:latin typeface="+mn-ea"/>
              </a:rPr>
              <a:t>자신이 그린 그림이 해당 화풍으로 변환된 시각적 효과 경험</a:t>
            </a:r>
          </a:p>
        </p:txBody>
      </p:sp>
      <p:pic>
        <p:nvPicPr>
          <p:cNvPr id="16" name="내용 개체 틀 15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12362" y="2821490"/>
            <a:ext cx="2683070" cy="1908176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191" y="2821491"/>
            <a:ext cx="2623741" cy="190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968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체험 시나리오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4. </a:t>
            </a:r>
            <a:r>
              <a:rPr lang="ko-KR" altLang="en-US" dirty="0">
                <a:latin typeface="+mj-ea"/>
              </a:rPr>
              <a:t>전시 및 공유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[6] </a:t>
            </a:r>
            <a:r>
              <a:rPr lang="ko-KR" altLang="en-US" dirty="0"/>
              <a:t>결과 전시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ko-KR" dirty="0"/>
              <a:t>[7] </a:t>
            </a:r>
            <a:r>
              <a:rPr lang="ko-KR" altLang="en-US" dirty="0"/>
              <a:t>결과 공유</a:t>
            </a:r>
          </a:p>
        </p:txBody>
      </p:sp>
      <p:sp>
        <p:nvSpPr>
          <p:cNvPr id="9" name="내용 개체 틀 3"/>
          <p:cNvSpPr txBox="1">
            <a:spLocks/>
          </p:cNvSpPr>
          <p:nvPr/>
        </p:nvSpPr>
        <p:spPr>
          <a:xfrm>
            <a:off x="1447191" y="4764505"/>
            <a:ext cx="4777146" cy="13063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</a:rPr>
              <a:t>자신의 변환된 작품이 작업실에 전시되는 것을 확인</a:t>
            </a:r>
            <a:endParaRPr lang="en-US" altLang="ko-KR" sz="1800" dirty="0">
              <a:latin typeface="+mn-ea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</a:rPr>
              <a:t>현실에서는 자신의 작품을 다른 사람들이 감상 가능</a:t>
            </a:r>
          </a:p>
        </p:txBody>
      </p:sp>
      <p:sp>
        <p:nvSpPr>
          <p:cNvPr id="12" name="내용 개체 틀 3"/>
          <p:cNvSpPr txBox="1">
            <a:spLocks/>
          </p:cNvSpPr>
          <p:nvPr/>
        </p:nvSpPr>
        <p:spPr>
          <a:xfrm>
            <a:off x="6224337" y="4764505"/>
            <a:ext cx="4777146" cy="13063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</a:rPr>
              <a:t>자신의 작품을 다운 받을 수 있는 </a:t>
            </a:r>
            <a:r>
              <a:rPr lang="en-US" altLang="ko-KR" sz="1800" dirty="0">
                <a:latin typeface="+mn-ea"/>
              </a:rPr>
              <a:t>QR </a:t>
            </a:r>
            <a:r>
              <a:rPr lang="ko-KR" altLang="en-US" sz="1800" dirty="0">
                <a:latin typeface="+mn-ea"/>
              </a:rPr>
              <a:t>코드 제공 받음</a:t>
            </a:r>
            <a:endParaRPr lang="en-US" altLang="ko-KR" sz="1800" dirty="0">
              <a:latin typeface="+mn-ea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</a:rPr>
              <a:t>종료 메시지 이후 </a:t>
            </a:r>
            <a:r>
              <a:rPr lang="en-US" altLang="ko-KR" sz="1800" dirty="0">
                <a:latin typeface="+mn-ea"/>
              </a:rPr>
              <a:t>VR </a:t>
            </a:r>
            <a:r>
              <a:rPr lang="ko-KR" altLang="en-US" sz="1800" dirty="0">
                <a:latin typeface="+mn-ea"/>
              </a:rPr>
              <a:t>환경이 종료되고 현실 세계로 돌아옴</a:t>
            </a:r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645" r="1254"/>
          <a:stretch/>
        </p:blipFill>
        <p:spPr>
          <a:xfrm>
            <a:off x="1447191" y="2955131"/>
            <a:ext cx="2246985" cy="160887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t="946" b="-1"/>
          <a:stretch/>
        </p:blipFill>
        <p:spPr>
          <a:xfrm>
            <a:off x="3694176" y="2955131"/>
            <a:ext cx="2657856" cy="1607445"/>
          </a:xfrm>
          <a:prstGeom prst="rect">
            <a:avLst/>
          </a:prstGeom>
        </p:spPr>
      </p:pic>
      <p:pic>
        <p:nvPicPr>
          <p:cNvPr id="14" name="내용 개체 틀 13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412362" y="2920811"/>
            <a:ext cx="1767993" cy="179085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0685" y="2920811"/>
            <a:ext cx="1790855" cy="179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772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1. </a:t>
            </a:r>
            <a:r>
              <a:rPr lang="ko-KR" altLang="en-US" dirty="0">
                <a:latin typeface="+mj-ea"/>
              </a:rPr>
              <a:t>역할 분담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9197069"/>
              </p:ext>
            </p:extLst>
          </p:nvPr>
        </p:nvGraphicFramePr>
        <p:xfrm>
          <a:off x="1451579" y="2183168"/>
          <a:ext cx="9841261" cy="37033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895207">
                  <a:extLst>
                    <a:ext uri="{9D8B030D-6E8A-4147-A177-3AD203B41FA5}">
                      <a16:colId xmlns:a16="http://schemas.microsoft.com/office/drawing/2014/main" val="2476426419"/>
                    </a:ext>
                  </a:extLst>
                </a:gridCol>
                <a:gridCol w="2134032">
                  <a:extLst>
                    <a:ext uri="{9D8B030D-6E8A-4147-A177-3AD203B41FA5}">
                      <a16:colId xmlns:a16="http://schemas.microsoft.com/office/drawing/2014/main" val="4146395362"/>
                    </a:ext>
                  </a:extLst>
                </a:gridCol>
                <a:gridCol w="6812022">
                  <a:extLst>
                    <a:ext uri="{9D8B030D-6E8A-4147-A177-3AD203B41FA5}">
                      <a16:colId xmlns:a16="http://schemas.microsoft.com/office/drawing/2014/main" val="14221295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이름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담당 기술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12773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latin typeface="+mn-ea"/>
                          <a:ea typeface="+mn-ea"/>
                        </a:rPr>
                        <a:t>정해림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latin typeface="+mn-ea"/>
                          <a:ea typeface="+mn-ea"/>
                        </a:rPr>
                        <a:t>유니티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VR 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환경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유니티 환경에서 인상주의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·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후기 인상주의 작업실 구축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10453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+mn-ea"/>
                          <a:ea typeface="+mn-ea"/>
                        </a:rPr>
                        <a:t>드로잉 시스템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VR 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환경에서 사용자가 그림을 그릴 수 있는 툴 및 환경 제작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790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김희재</a:t>
                      </a:r>
                    </a:p>
                  </a:txBody>
                  <a:tcP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화풍 선택 시스템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VR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기기를 통해 전시된 작품 중 원하는 화풍 선택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974311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화풍 변환 시스템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사전 학습된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AI 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모델을 통해 드로잉 결과에 대한 화풍</a:t>
                      </a:r>
                      <a:r>
                        <a:rPr lang="ko-KR" altLang="en-US" baseline="0" dirty="0">
                          <a:latin typeface="+mn-ea"/>
                          <a:ea typeface="+mn-ea"/>
                        </a:rPr>
                        <a:t> 변환 수행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812778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latin typeface="+mn-ea"/>
                          <a:ea typeface="+mn-ea"/>
                        </a:rPr>
                        <a:t>임홍철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저장 시스템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화풍 변환 결과물을 외부 서버에 저장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713718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+mn-ea"/>
                          <a:ea typeface="+mn-ea"/>
                        </a:rPr>
                        <a:t>외부 공유 시스템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저장된 결과물을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QR·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외부 디스플레이를 통해 공유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679068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김준영</a:t>
                      </a:r>
                    </a:p>
                  </a:txBody>
                  <a:tcPr>
                    <a:lnT w="9525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UI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입장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·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퇴장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제작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0013816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그림</a:t>
                      </a:r>
                      <a:r>
                        <a:rPr lang="en-US" altLang="ko-KR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baseline="0" dirty="0">
                          <a:latin typeface="+mn-ea"/>
                          <a:ea typeface="+mn-ea"/>
                        </a:rPr>
                        <a:t>설명 </a:t>
                      </a:r>
                      <a:r>
                        <a:rPr lang="en-US" altLang="ko-KR" baseline="0" dirty="0"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baseline="0" dirty="0">
                          <a:latin typeface="+mn-ea"/>
                          <a:ea typeface="+mn-ea"/>
                        </a:rPr>
                        <a:t>제작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28873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결과물 제공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UI 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제작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34404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9478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구현 현황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 err="1"/>
              <a:t>유니티</a:t>
            </a:r>
            <a:r>
              <a:rPr lang="ko-KR" altLang="en-US" dirty="0"/>
              <a:t> </a:t>
            </a:r>
            <a:r>
              <a:rPr lang="en-US" altLang="ko-KR" dirty="0"/>
              <a:t>VR </a:t>
            </a:r>
            <a:r>
              <a:rPr lang="ko-KR" altLang="en-US" dirty="0"/>
              <a:t>환경</a:t>
            </a:r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1451579" y="2015732"/>
            <a:ext cx="10168921" cy="4247908"/>
          </a:xfrm>
        </p:spPr>
        <p:txBody>
          <a:bodyPr/>
          <a:lstStyle/>
          <a:p>
            <a:r>
              <a:rPr lang="ko-KR" altLang="en-US" dirty="0">
                <a:latin typeface="+mn-ea"/>
              </a:rPr>
              <a:t>맵 </a:t>
            </a:r>
            <a:r>
              <a:rPr lang="ko-KR" altLang="en-US" dirty="0" err="1">
                <a:latin typeface="+mn-ea"/>
              </a:rPr>
              <a:t>에셋</a:t>
            </a:r>
            <a:r>
              <a:rPr lang="en-US" altLang="ko-KR" dirty="0">
                <a:latin typeface="+mn-ea"/>
              </a:rPr>
              <a:t>: Small Art Studio</a:t>
            </a:r>
          </a:p>
          <a:p>
            <a:pPr lvl="1"/>
            <a:r>
              <a:rPr lang="en-US" altLang="ko-KR" dirty="0">
                <a:latin typeface="+mn-ea"/>
                <a:hlinkClick r:id="rId2"/>
              </a:rPr>
              <a:t>https://sketchfab.com/3d-models/small-art-studio-fdd57e783d744886bc37cdfb76cf9475</a:t>
            </a:r>
            <a:r>
              <a:rPr lang="en-US" altLang="ko-KR" dirty="0">
                <a:latin typeface="+mn-ea"/>
              </a:rPr>
              <a:t> </a:t>
            </a:r>
          </a:p>
          <a:p>
            <a:r>
              <a:rPr lang="ko-KR" altLang="en-US" dirty="0">
                <a:latin typeface="+mn-ea"/>
              </a:rPr>
              <a:t>유니티에 맞게 최적화 수행</a:t>
            </a:r>
          </a:p>
          <a:p>
            <a:pPr lvl="1"/>
            <a:r>
              <a:rPr lang="en-US" altLang="ko-KR" dirty="0">
                <a:latin typeface="+mn-ea"/>
              </a:rPr>
              <a:t>Hierarchy</a:t>
            </a:r>
            <a:r>
              <a:rPr lang="ko-KR" altLang="en-US" dirty="0">
                <a:latin typeface="+mn-ea"/>
              </a:rPr>
              <a:t> 창 계층 구조 정리</a:t>
            </a:r>
          </a:p>
          <a:p>
            <a:pPr lvl="1"/>
            <a:r>
              <a:rPr lang="ko-KR" altLang="en-US" dirty="0">
                <a:latin typeface="+mn-ea"/>
              </a:rPr>
              <a:t>크기 조정</a:t>
            </a:r>
          </a:p>
          <a:p>
            <a:r>
              <a:rPr lang="ko-KR" altLang="en-US" dirty="0">
                <a:latin typeface="+mn-ea"/>
              </a:rPr>
              <a:t>오브젝트 수정</a:t>
            </a:r>
          </a:p>
          <a:p>
            <a:pPr lvl="1"/>
            <a:r>
              <a:rPr lang="ko-KR" altLang="en-US" dirty="0">
                <a:latin typeface="+mn-ea"/>
              </a:rPr>
              <a:t>오브젝트 제거</a:t>
            </a:r>
            <a:r>
              <a:rPr lang="en-US" altLang="ko-KR" dirty="0">
                <a:latin typeface="+mn-ea"/>
              </a:rPr>
              <a:t>·</a:t>
            </a:r>
            <a:r>
              <a:rPr lang="ko-KR" altLang="en-US" dirty="0">
                <a:latin typeface="+mn-ea"/>
              </a:rPr>
              <a:t>이동</a:t>
            </a:r>
            <a:r>
              <a:rPr lang="en-US" altLang="ko-KR" dirty="0">
                <a:latin typeface="+mn-ea"/>
              </a:rPr>
              <a:t>·</a:t>
            </a:r>
            <a:r>
              <a:rPr lang="ko-KR" altLang="en-US" dirty="0">
                <a:latin typeface="+mn-ea"/>
              </a:rPr>
              <a:t>수정 등 수행</a:t>
            </a:r>
          </a:p>
          <a:p>
            <a:pPr lvl="1"/>
            <a:r>
              <a:rPr lang="ko-KR" altLang="en-US" dirty="0">
                <a:latin typeface="+mn-ea"/>
              </a:rPr>
              <a:t>이젤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캔버스 추가</a:t>
            </a:r>
          </a:p>
          <a:p>
            <a:endParaRPr lang="en-US" altLang="ko-KR" dirty="0">
              <a:latin typeface="+mn-ea"/>
            </a:endParaRPr>
          </a:p>
          <a:p>
            <a:endParaRPr lang="en-US" altLang="ko-KR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32A5A0E-CFF3-9D84-ED93-07F29F57D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146" y="3181611"/>
            <a:ext cx="4617812" cy="348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1512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구현 현황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 err="1"/>
              <a:t>유니티</a:t>
            </a:r>
            <a:r>
              <a:rPr lang="ko-KR" altLang="en-US" dirty="0"/>
              <a:t> </a:t>
            </a:r>
            <a:r>
              <a:rPr lang="en-US" altLang="ko-KR" dirty="0"/>
              <a:t>VR </a:t>
            </a:r>
            <a:r>
              <a:rPr lang="ko-KR" altLang="en-US" dirty="0"/>
              <a:t>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7B972EF-9354-9976-27AB-24B172AE1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609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구현 현황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 err="1"/>
              <a:t>유니티</a:t>
            </a:r>
            <a:r>
              <a:rPr lang="ko-KR" altLang="en-US" dirty="0"/>
              <a:t> </a:t>
            </a:r>
            <a:r>
              <a:rPr lang="en-US" altLang="ko-KR" dirty="0"/>
              <a:t>VR </a:t>
            </a:r>
            <a:r>
              <a:rPr lang="ko-KR" altLang="en-US" dirty="0"/>
              <a:t>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539E0B6-0899-709D-0B21-980CDB92B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1203B15-53C9-FBD4-E5D2-6C1DE54D9B5C}"/>
              </a:ext>
            </a:extLst>
          </p:cNvPr>
          <p:cNvSpPr/>
          <p:nvPr/>
        </p:nvSpPr>
        <p:spPr>
          <a:xfrm>
            <a:off x="2697018" y="1329171"/>
            <a:ext cx="2844800" cy="4064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ACBD82-EB09-2192-9E31-BCBE6B5EC3D2}"/>
              </a:ext>
            </a:extLst>
          </p:cNvPr>
          <p:cNvSpPr/>
          <p:nvPr/>
        </p:nvSpPr>
        <p:spPr>
          <a:xfrm>
            <a:off x="5708072" y="2936240"/>
            <a:ext cx="2226888" cy="146027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+mn-ea"/>
              </a:rPr>
              <a:t>UI</a:t>
            </a:r>
            <a:r>
              <a:rPr lang="ko-KR" altLang="en-US" sz="2400" b="1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+mn-ea"/>
              </a:rPr>
              <a:t>zone</a:t>
            </a:r>
          </a:p>
          <a:p>
            <a:pPr algn="ctr"/>
            <a:r>
              <a:rPr lang="en-US" altLang="ko-KR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+mn-ea"/>
              </a:rPr>
              <a:t>각 시대 설명</a:t>
            </a:r>
            <a:r>
              <a:rPr lang="en-US" altLang="ko-KR" sz="2000" dirty="0">
                <a:solidFill>
                  <a:schemeClr val="tx1"/>
                </a:solidFill>
                <a:latin typeface="+mn-ea"/>
              </a:rPr>
              <a:t>, </a:t>
            </a: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+mn-ea"/>
              </a:rPr>
              <a:t>시대별 작품 등</a:t>
            </a:r>
            <a:r>
              <a:rPr lang="en-US" altLang="ko-KR" sz="2000" dirty="0">
                <a:solidFill>
                  <a:schemeClr val="tx1"/>
                </a:solidFill>
                <a:latin typeface="+mn-ea"/>
              </a:rPr>
              <a:t>…)</a:t>
            </a:r>
            <a:endParaRPr lang="ko-KR" altLang="en-US" sz="2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04876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구현 현황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 err="1"/>
              <a:t>유니티</a:t>
            </a:r>
            <a:r>
              <a:rPr lang="ko-KR" altLang="en-US" dirty="0"/>
              <a:t> </a:t>
            </a:r>
            <a:r>
              <a:rPr lang="en-US" altLang="ko-KR" dirty="0"/>
              <a:t>VR </a:t>
            </a:r>
            <a:r>
              <a:rPr lang="ko-KR" altLang="en-US" dirty="0"/>
              <a:t>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A057541-0599-9D57-88B2-C998A1B1F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FAD0C8E-E835-6725-36E5-8F1C6AC86C6A}"/>
              </a:ext>
            </a:extLst>
          </p:cNvPr>
          <p:cNvSpPr/>
          <p:nvPr/>
        </p:nvSpPr>
        <p:spPr>
          <a:xfrm>
            <a:off x="6428508" y="3648364"/>
            <a:ext cx="1129145" cy="169949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3D5DF2-9BE0-607C-1211-627DD435FEC1}"/>
              </a:ext>
            </a:extLst>
          </p:cNvPr>
          <p:cNvSpPr/>
          <p:nvPr/>
        </p:nvSpPr>
        <p:spPr>
          <a:xfrm>
            <a:off x="3891280" y="2997200"/>
            <a:ext cx="2422928" cy="150090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chemeClr val="tx1"/>
                </a:solidFill>
                <a:latin typeface="+mn-ea"/>
              </a:rPr>
              <a:t>Drawing</a:t>
            </a:r>
            <a:r>
              <a:rPr lang="ko-KR" altLang="en-US" sz="2400" b="1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2400" b="1" dirty="0">
                <a:solidFill>
                  <a:schemeClr val="tx1"/>
                </a:solidFill>
                <a:latin typeface="+mn-ea"/>
              </a:rPr>
              <a:t>zone</a:t>
            </a:r>
          </a:p>
          <a:p>
            <a:pPr algn="ctr"/>
            <a:r>
              <a:rPr lang="en-US" altLang="ko-KR" sz="2000" dirty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2000" dirty="0">
                <a:solidFill>
                  <a:schemeClr val="tx1"/>
                </a:solidFill>
                <a:latin typeface="+mn-ea"/>
              </a:rPr>
              <a:t>그림 그리고</a:t>
            </a:r>
            <a:endParaRPr lang="en-US" altLang="ko-KR" sz="2000" dirty="0">
              <a:solidFill>
                <a:schemeClr val="tx1"/>
              </a:solidFill>
              <a:latin typeface="+mn-ea"/>
            </a:endParaRPr>
          </a:p>
          <a:p>
            <a:pPr algn="ctr"/>
            <a:r>
              <a:rPr lang="ko-KR" altLang="en-US" sz="2000" dirty="0">
                <a:solidFill>
                  <a:schemeClr val="tx1"/>
                </a:solidFill>
                <a:latin typeface="+mn-ea"/>
              </a:rPr>
              <a:t>화풍 변환 진행</a:t>
            </a:r>
            <a:r>
              <a:rPr lang="en-US" altLang="ko-KR" sz="2000" dirty="0">
                <a:solidFill>
                  <a:schemeClr val="tx1"/>
                </a:solidFill>
                <a:latin typeface="+mn-ea"/>
              </a:rPr>
              <a:t>)</a:t>
            </a:r>
            <a:endParaRPr lang="ko-KR" altLang="en-US" sz="20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34012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구현 현황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 err="1"/>
              <a:t>유니티</a:t>
            </a:r>
            <a:r>
              <a:rPr lang="ko-KR" altLang="en-US" dirty="0"/>
              <a:t> </a:t>
            </a:r>
            <a:r>
              <a:rPr lang="en-US" altLang="ko-KR" dirty="0"/>
              <a:t>VR </a:t>
            </a:r>
            <a:r>
              <a:rPr lang="ko-KR" altLang="en-US" dirty="0"/>
              <a:t>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A5059AC-7313-166E-C1F3-C648158FE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21B07BF-CCAB-E520-2BDA-CA59D6421D5F}"/>
              </a:ext>
            </a:extLst>
          </p:cNvPr>
          <p:cNvSpPr/>
          <p:nvPr/>
        </p:nvSpPr>
        <p:spPr>
          <a:xfrm>
            <a:off x="4544289" y="1219201"/>
            <a:ext cx="3352802" cy="2672846"/>
          </a:xfrm>
          <a:custGeom>
            <a:avLst/>
            <a:gdLst>
              <a:gd name="connsiteX0" fmla="*/ 0 w 3048002"/>
              <a:gd name="connsiteY0" fmla="*/ 0 h 2672846"/>
              <a:gd name="connsiteX1" fmla="*/ 3048002 w 3048002"/>
              <a:gd name="connsiteY1" fmla="*/ 0 h 2672846"/>
              <a:gd name="connsiteX2" fmla="*/ 3048002 w 3048002"/>
              <a:gd name="connsiteY2" fmla="*/ 2672846 h 2672846"/>
              <a:gd name="connsiteX3" fmla="*/ 0 w 3048002"/>
              <a:gd name="connsiteY3" fmla="*/ 2672846 h 2672846"/>
              <a:gd name="connsiteX4" fmla="*/ 0 w 3048002"/>
              <a:gd name="connsiteY4" fmla="*/ 0 h 2672846"/>
              <a:gd name="connsiteX0" fmla="*/ 0 w 3048002"/>
              <a:gd name="connsiteY0" fmla="*/ 0 h 2672846"/>
              <a:gd name="connsiteX1" fmla="*/ 3048002 w 3048002"/>
              <a:gd name="connsiteY1" fmla="*/ 0 h 2672846"/>
              <a:gd name="connsiteX2" fmla="*/ 1985820 w 3048002"/>
              <a:gd name="connsiteY2" fmla="*/ 1573719 h 2672846"/>
              <a:gd name="connsiteX3" fmla="*/ 0 w 3048002"/>
              <a:gd name="connsiteY3" fmla="*/ 2672846 h 2672846"/>
              <a:gd name="connsiteX4" fmla="*/ 0 w 3048002"/>
              <a:gd name="connsiteY4" fmla="*/ 0 h 2672846"/>
              <a:gd name="connsiteX0" fmla="*/ 0 w 3048002"/>
              <a:gd name="connsiteY0" fmla="*/ 0 h 2672846"/>
              <a:gd name="connsiteX1" fmla="*/ 3048002 w 3048002"/>
              <a:gd name="connsiteY1" fmla="*/ 0 h 2672846"/>
              <a:gd name="connsiteX2" fmla="*/ 1985820 w 3048002"/>
              <a:gd name="connsiteY2" fmla="*/ 1573719 h 2672846"/>
              <a:gd name="connsiteX3" fmla="*/ 0 w 3048002"/>
              <a:gd name="connsiteY3" fmla="*/ 2672846 h 2672846"/>
              <a:gd name="connsiteX4" fmla="*/ 0 w 3048002"/>
              <a:gd name="connsiteY4" fmla="*/ 0 h 2672846"/>
              <a:gd name="connsiteX0" fmla="*/ 0 w 3048002"/>
              <a:gd name="connsiteY0" fmla="*/ 0 h 2672846"/>
              <a:gd name="connsiteX1" fmla="*/ 3048002 w 3048002"/>
              <a:gd name="connsiteY1" fmla="*/ 0 h 2672846"/>
              <a:gd name="connsiteX2" fmla="*/ 1985820 w 3048002"/>
              <a:gd name="connsiteY2" fmla="*/ 1573719 h 2672846"/>
              <a:gd name="connsiteX3" fmla="*/ 0 w 3048002"/>
              <a:gd name="connsiteY3" fmla="*/ 2672846 h 2672846"/>
              <a:gd name="connsiteX4" fmla="*/ 0 w 3048002"/>
              <a:gd name="connsiteY4" fmla="*/ 0 h 2672846"/>
              <a:gd name="connsiteX0" fmla="*/ 0 w 3352802"/>
              <a:gd name="connsiteY0" fmla="*/ 0 h 2672846"/>
              <a:gd name="connsiteX1" fmla="*/ 3352802 w 3352802"/>
              <a:gd name="connsiteY1" fmla="*/ 443346 h 2672846"/>
              <a:gd name="connsiteX2" fmla="*/ 1985820 w 3352802"/>
              <a:gd name="connsiteY2" fmla="*/ 1573719 h 2672846"/>
              <a:gd name="connsiteX3" fmla="*/ 0 w 3352802"/>
              <a:gd name="connsiteY3" fmla="*/ 2672846 h 2672846"/>
              <a:gd name="connsiteX4" fmla="*/ 0 w 3352802"/>
              <a:gd name="connsiteY4" fmla="*/ 0 h 2672846"/>
              <a:gd name="connsiteX0" fmla="*/ 0 w 3352802"/>
              <a:gd name="connsiteY0" fmla="*/ 0 h 2672846"/>
              <a:gd name="connsiteX1" fmla="*/ 3352802 w 3352802"/>
              <a:gd name="connsiteY1" fmla="*/ 443346 h 2672846"/>
              <a:gd name="connsiteX2" fmla="*/ 1985820 w 3352802"/>
              <a:gd name="connsiteY2" fmla="*/ 1573719 h 2672846"/>
              <a:gd name="connsiteX3" fmla="*/ 0 w 3352802"/>
              <a:gd name="connsiteY3" fmla="*/ 2672846 h 2672846"/>
              <a:gd name="connsiteX4" fmla="*/ 0 w 3352802"/>
              <a:gd name="connsiteY4" fmla="*/ 0 h 2672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2" h="2672846">
                <a:moveTo>
                  <a:pt x="0" y="0"/>
                </a:moveTo>
                <a:lnTo>
                  <a:pt x="3352802" y="443346"/>
                </a:lnTo>
                <a:cubicBezTo>
                  <a:pt x="3238886" y="1208064"/>
                  <a:pt x="2441481" y="1196928"/>
                  <a:pt x="1985820" y="1573719"/>
                </a:cubicBezTo>
                <a:cubicBezTo>
                  <a:pt x="1508607" y="2993040"/>
                  <a:pt x="661940" y="2306470"/>
                  <a:pt x="0" y="2672846"/>
                </a:cubicBezTo>
                <a:lnTo>
                  <a:pt x="0" y="0"/>
                </a:lnTo>
                <a:close/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13BB97F-6FD5-D50B-0E28-54F6DE594149}"/>
              </a:ext>
            </a:extLst>
          </p:cNvPr>
          <p:cNvSpPr/>
          <p:nvPr/>
        </p:nvSpPr>
        <p:spPr>
          <a:xfrm>
            <a:off x="5811520" y="3271520"/>
            <a:ext cx="3088640" cy="1168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+mn-ea"/>
              </a:rPr>
              <a:t>몰입감</a:t>
            </a:r>
            <a:r>
              <a:rPr lang="ko-KR" altLang="en-US" sz="2000" dirty="0">
                <a:solidFill>
                  <a:schemeClr val="tx1"/>
                </a:solidFill>
                <a:latin typeface="+mn-ea"/>
              </a:rPr>
              <a:t> 향상을 위한 시대별 작품</a:t>
            </a:r>
            <a:r>
              <a:rPr lang="en-US" altLang="ko-KR" sz="2000" dirty="0">
                <a:solidFill>
                  <a:schemeClr val="tx1"/>
                </a:solidFill>
                <a:latin typeface="+mn-ea"/>
              </a:rPr>
              <a:t>·</a:t>
            </a:r>
            <a:r>
              <a:rPr lang="ko-KR" altLang="en-US" sz="2000" dirty="0">
                <a:solidFill>
                  <a:schemeClr val="tx1"/>
                </a:solidFill>
                <a:latin typeface="+mn-ea"/>
              </a:rPr>
              <a:t>조각상 배치</a:t>
            </a:r>
          </a:p>
        </p:txBody>
      </p:sp>
    </p:spTree>
    <p:extLst>
      <p:ext uri="{BB962C8B-B14F-4D97-AF65-F5344CB8AC3E}">
        <p14:creationId xmlns:p14="http://schemas.microsoft.com/office/powerpoint/2010/main" val="25184192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구현 현황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>
                <a:latin typeface="+mj-ea"/>
              </a:rPr>
              <a:t>드로잉 시스템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51579" y="1900740"/>
            <a:ext cx="9603275" cy="430378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ko-KR" altLang="en-US" dirty="0">
                <a:latin typeface="+mn-ea"/>
              </a:rPr>
              <a:t>작동 방식</a:t>
            </a:r>
            <a:endParaRPr lang="en-US" altLang="ko-KR" dirty="0">
              <a:latin typeface="+mn-ea"/>
            </a:endParaRP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ko-KR" altLang="en-US" dirty="0"/>
              <a:t>오른손 컨트롤러에서 발사된 </a:t>
            </a:r>
            <a:r>
              <a:rPr lang="en-US" altLang="ko-KR" dirty="0"/>
              <a:t>Ray</a:t>
            </a:r>
            <a:r>
              <a:rPr lang="ko-KR" altLang="en-US" dirty="0"/>
              <a:t>가 이젤 위 캔버스의 </a:t>
            </a:r>
            <a:r>
              <a:rPr lang="en-US" altLang="ko-KR" dirty="0"/>
              <a:t>Collider</a:t>
            </a:r>
            <a:r>
              <a:rPr lang="ko-KR" altLang="en-US" dirty="0"/>
              <a:t>와 충돌</a:t>
            </a:r>
            <a:endParaRPr lang="en-US" altLang="ko-KR" dirty="0"/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ko-KR" altLang="en-US" dirty="0"/>
              <a:t>충돌 좌표를 텍스처 좌표로 변환해 해당 지점에 실시간으로 색상을 렌더링 수행</a:t>
            </a:r>
          </a:p>
          <a:p>
            <a:pPr>
              <a:lnSpc>
                <a:spcPct val="110000"/>
              </a:lnSpc>
            </a:pPr>
            <a:r>
              <a:rPr lang="ko-KR" altLang="en-US" dirty="0">
                <a:latin typeface="+mn-ea"/>
              </a:rPr>
              <a:t>오른쪽 컨트롤러의 </a:t>
            </a:r>
            <a:r>
              <a:rPr lang="en-US" altLang="ko-KR" dirty="0">
                <a:latin typeface="+mn-ea"/>
              </a:rPr>
              <a:t>A/B </a:t>
            </a:r>
            <a:r>
              <a:rPr lang="ko-KR" altLang="en-US" dirty="0">
                <a:latin typeface="+mn-ea"/>
              </a:rPr>
              <a:t>버튼</a:t>
            </a:r>
            <a:r>
              <a:rPr lang="en-US" altLang="ko-KR" dirty="0">
                <a:latin typeface="+mn-ea"/>
              </a:rPr>
              <a:t>: brush</a:t>
            </a:r>
            <a:r>
              <a:rPr lang="ko-KR" altLang="en-US" dirty="0">
                <a:latin typeface="+mn-ea"/>
              </a:rPr>
              <a:t> 크기 조절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10000"/>
              </a:lnSpc>
            </a:pPr>
            <a:r>
              <a:rPr lang="en-US" altLang="ko-KR" dirty="0">
                <a:latin typeface="+mn-ea"/>
              </a:rPr>
              <a:t>A</a:t>
            </a:r>
            <a:r>
              <a:rPr lang="ko-KR" altLang="en-US" dirty="0">
                <a:latin typeface="+mn-ea"/>
              </a:rPr>
              <a:t> 버튼</a:t>
            </a:r>
            <a:r>
              <a:rPr lang="en-US" altLang="ko-KR" dirty="0">
                <a:latin typeface="+mn-ea"/>
              </a:rPr>
              <a:t>: brush</a:t>
            </a:r>
            <a:r>
              <a:rPr lang="ko-KR" altLang="en-US" dirty="0">
                <a:latin typeface="+mn-ea"/>
              </a:rPr>
              <a:t> 크기 증가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10000"/>
              </a:lnSpc>
            </a:pPr>
            <a:r>
              <a:rPr lang="en-US" altLang="ko-KR" dirty="0">
                <a:latin typeface="+mn-ea"/>
              </a:rPr>
              <a:t>B </a:t>
            </a:r>
            <a:r>
              <a:rPr lang="ko-KR" altLang="en-US" dirty="0">
                <a:latin typeface="+mn-ea"/>
              </a:rPr>
              <a:t>버튼</a:t>
            </a:r>
            <a:r>
              <a:rPr lang="en-US" altLang="ko-KR" dirty="0">
                <a:latin typeface="+mn-ea"/>
              </a:rPr>
              <a:t>: brush</a:t>
            </a:r>
            <a:r>
              <a:rPr lang="ko-KR" altLang="en-US" dirty="0">
                <a:latin typeface="+mn-ea"/>
              </a:rPr>
              <a:t> 크기 감소</a:t>
            </a:r>
            <a:endParaRPr lang="en-US" altLang="ko-KR" dirty="0">
              <a:latin typeface="+mn-ea"/>
            </a:endParaRPr>
          </a:p>
          <a:p>
            <a:pPr>
              <a:lnSpc>
                <a:spcPct val="110000"/>
              </a:lnSpc>
            </a:pPr>
            <a:r>
              <a:rPr lang="en-US" altLang="ko-KR" dirty="0">
                <a:latin typeface="+mn-ea"/>
              </a:rPr>
              <a:t>Action </a:t>
            </a:r>
            <a:r>
              <a:rPr lang="ko-KR" altLang="en-US" dirty="0">
                <a:latin typeface="+mn-ea"/>
              </a:rPr>
              <a:t>버튼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드로잉 버튼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10000"/>
              </a:lnSpc>
            </a:pPr>
            <a:r>
              <a:rPr lang="ko-KR" altLang="en-US" dirty="0">
                <a:latin typeface="+mn-ea"/>
              </a:rPr>
              <a:t>버튼을 누르고 있는 동안 이젤 위 캔버스와의 충돌</a:t>
            </a:r>
            <a:r>
              <a:rPr lang="en-US" altLang="ko-KR" dirty="0">
                <a:latin typeface="+mn-ea"/>
              </a:rPr>
              <a:t>(Collider) </a:t>
            </a:r>
            <a:r>
              <a:rPr lang="ko-KR" altLang="en-US" dirty="0">
                <a:latin typeface="+mn-ea"/>
              </a:rPr>
              <a:t>가능</a:t>
            </a:r>
            <a:endParaRPr lang="en-US" altLang="ko-KR" dirty="0">
              <a:latin typeface="+mn-ea"/>
            </a:endParaRPr>
          </a:p>
          <a:p>
            <a:pPr>
              <a:lnSpc>
                <a:spcPct val="110000"/>
              </a:lnSpc>
            </a:pPr>
            <a:r>
              <a:rPr lang="ko-KR" altLang="en-US" dirty="0">
                <a:latin typeface="+mn-ea"/>
              </a:rPr>
              <a:t>추가 예정 사항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10000"/>
              </a:lnSpc>
            </a:pPr>
            <a:r>
              <a:rPr lang="ko-KR" altLang="en-US" dirty="0">
                <a:latin typeface="+mn-ea"/>
              </a:rPr>
              <a:t>색깔 변경 기능 추가 예정</a:t>
            </a:r>
            <a:endParaRPr lang="en-US" altLang="ko-KR" dirty="0">
              <a:latin typeface="+mn-ea"/>
            </a:endParaRPr>
          </a:p>
          <a:p>
            <a:pPr lvl="2">
              <a:lnSpc>
                <a:spcPct val="110000"/>
              </a:lnSpc>
            </a:pPr>
            <a:r>
              <a:rPr lang="ko-KR" altLang="en-US" dirty="0" err="1">
                <a:latin typeface="+mn-ea"/>
              </a:rPr>
              <a:t>맵이</a:t>
            </a:r>
            <a:r>
              <a:rPr lang="ko-KR" altLang="en-US" dirty="0">
                <a:latin typeface="+mn-ea"/>
              </a:rPr>
              <a:t> 협소하여 맵 한번 정리 후 수행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10000"/>
              </a:lnSpc>
            </a:pPr>
            <a:r>
              <a:rPr lang="ko-KR" altLang="en-US" dirty="0">
                <a:latin typeface="+mn-ea"/>
              </a:rPr>
              <a:t>화풍 변환 및 원격 통신을 위해 </a:t>
            </a:r>
            <a:r>
              <a:rPr lang="en-US" altLang="ko-KR" dirty="0">
                <a:latin typeface="+mn-ea"/>
              </a:rPr>
              <a:t>JPG/PNG </a:t>
            </a:r>
            <a:r>
              <a:rPr lang="ko-KR" altLang="en-US" dirty="0">
                <a:latin typeface="+mn-ea"/>
              </a:rPr>
              <a:t>포맷으로 변경하는 기능 추가 예정</a:t>
            </a:r>
          </a:p>
        </p:txBody>
      </p:sp>
      <p:pic>
        <p:nvPicPr>
          <p:cNvPr id="4" name="Picture 2" descr="메타 퀘스트 3 컨트롤러 3D 모델 - TurboSquid 2081715">
            <a:extLst>
              <a:ext uri="{FF2B5EF4-FFF2-40B4-BE49-F238E27FC236}">
                <a16:creationId xmlns:a16="http://schemas.microsoft.com/office/drawing/2014/main" id="{EF83465D-2BBD-65C1-9602-C45D7E20C0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5167" y1="45858" x2="56000" y2="36982"/>
                        <a14:foregroundMark x1="56000" y1="36982" x2="68167" y2="36982"/>
                        <a14:foregroundMark x1="68167" y1="36982" x2="69000" y2="67751"/>
                        <a14:foregroundMark x1="69000" y1="67751" x2="61000" y2="81657"/>
                        <a14:foregroundMark x1="61000" y1="81657" x2="61167" y2="63018"/>
                        <a14:foregroundMark x1="61167" y1="63018" x2="59000" y2="53254"/>
                        <a14:backgroundMark x1="43333" y1="25148" x2="32833" y2="497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030" t="13780" r="22525" b="8473"/>
          <a:stretch/>
        </p:blipFill>
        <p:spPr bwMode="auto">
          <a:xfrm>
            <a:off x="10061170" y="2791906"/>
            <a:ext cx="2290618" cy="352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70931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구현 현황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>
                <a:latin typeface="+mj-ea"/>
              </a:rPr>
              <a:t>드로잉 시스템</a:t>
            </a:r>
          </a:p>
        </p:txBody>
      </p:sp>
      <p:pic>
        <p:nvPicPr>
          <p:cNvPr id="10" name="온라인 미디어 9" title="arvrmr데모영상">
            <a:hlinkClick r:id="" action="ppaction://media"/>
            <a:extLst>
              <a:ext uri="{FF2B5EF4-FFF2-40B4-BE49-F238E27FC236}">
                <a16:creationId xmlns:a16="http://schemas.microsoft.com/office/drawing/2014/main" id="{A878D1CF-6173-6CB1-C3A7-CF8A30737FD5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360381" y="2016125"/>
            <a:ext cx="9603275" cy="39274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2322071-CC28-00BF-B8AE-750C5C8A8CF0}"/>
              </a:ext>
            </a:extLst>
          </p:cNvPr>
          <p:cNvSpPr txBox="1"/>
          <p:nvPr/>
        </p:nvSpPr>
        <p:spPr>
          <a:xfrm>
            <a:off x="2132076" y="6345936"/>
            <a:ext cx="7927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https://youtube.com/shorts/D4waOMuj8j0?feature=share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2124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프로젝트 소개</a:t>
            </a:r>
            <a:endParaRPr lang="en-US" altLang="ko-KR" dirty="0">
              <a:latin typeface="+mn-ea"/>
            </a:endParaRPr>
          </a:p>
          <a:p>
            <a:pPr marL="457200" indent="-457200"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체험 시나리오</a:t>
            </a:r>
            <a:endParaRPr lang="en-US" altLang="ko-KR" dirty="0">
              <a:latin typeface="+mn-ea"/>
            </a:endParaRPr>
          </a:p>
          <a:p>
            <a:pPr marL="457200" indent="-457200"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기술 구현</a:t>
            </a:r>
            <a:endParaRPr lang="en-US" altLang="ko-KR" dirty="0">
              <a:latin typeface="+mn-ea"/>
            </a:endParaRPr>
          </a:p>
          <a:p>
            <a:pPr marL="457200" indent="-457200"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향후 계획</a:t>
            </a:r>
          </a:p>
        </p:txBody>
      </p:sp>
    </p:spTree>
    <p:extLst>
      <p:ext uri="{BB962C8B-B14F-4D97-AF65-F5344CB8AC3E}">
        <p14:creationId xmlns:p14="http://schemas.microsoft.com/office/powerpoint/2010/main" val="522425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구현 현황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>
                <a:latin typeface="+mj-ea"/>
              </a:rPr>
              <a:t>화풍 변환 시스템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51579" y="1934452"/>
            <a:ext cx="9603275" cy="430378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ko-KR" altLang="en-US" dirty="0">
                <a:latin typeface="+mn-ea"/>
              </a:rPr>
              <a:t>화풍 변환 모델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dirty="0" err="1">
                <a:latin typeface="+mn-ea"/>
              </a:rPr>
              <a:t>AdaIN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(Arbitrary Style Transfer in Real-time with Adaptive Instance Normalization)</a:t>
            </a:r>
          </a:p>
          <a:p>
            <a:pPr lvl="1">
              <a:lnSpc>
                <a:spcPct val="110000"/>
              </a:lnSpc>
            </a:pPr>
            <a:r>
              <a:rPr lang="ko-KR" altLang="en-US" dirty="0">
                <a:latin typeface="+mn-ea"/>
              </a:rPr>
              <a:t>공식</a:t>
            </a:r>
            <a:r>
              <a:rPr lang="en-US" altLang="ko-KR" dirty="0">
                <a:latin typeface="+mn-ea"/>
              </a:rPr>
              <a:t> GitHub: </a:t>
            </a:r>
            <a:r>
              <a:rPr lang="en-US" altLang="ko-KR" dirty="0">
                <a:latin typeface="+mn-ea"/>
                <a:hlinkClick r:id="rId2"/>
              </a:rPr>
              <a:t>https://github.com/naoto0804/pytorch-AdaIN</a:t>
            </a:r>
            <a:r>
              <a:rPr lang="en-US" altLang="ko-KR" dirty="0">
                <a:latin typeface="+mn-ea"/>
              </a:rPr>
              <a:t> </a:t>
            </a:r>
          </a:p>
          <a:p>
            <a:pPr lvl="1">
              <a:lnSpc>
                <a:spcPct val="110000"/>
              </a:lnSpc>
            </a:pPr>
            <a:r>
              <a:rPr lang="en-US" altLang="ko-KR" dirty="0" err="1">
                <a:latin typeface="+mn-ea"/>
              </a:rPr>
              <a:t>Pytorch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dirty="0">
                <a:latin typeface="+mn-ea"/>
                <a:sym typeface="Wingdings" panose="05000000000000000000" pitchFamily="2" charset="2"/>
              </a:rPr>
              <a:t> ONNX </a:t>
            </a:r>
            <a:r>
              <a:rPr lang="ko-KR" altLang="en-US" dirty="0">
                <a:latin typeface="+mn-ea"/>
                <a:sym typeface="Wingdings" panose="05000000000000000000" pitchFamily="2" charset="2"/>
              </a:rPr>
              <a:t>변환</a:t>
            </a:r>
            <a:r>
              <a:rPr lang="en-US" altLang="ko-KR" dirty="0">
                <a:latin typeface="+mn-ea"/>
                <a:sym typeface="Wingdings" panose="05000000000000000000" pitchFamily="2" charset="2"/>
              </a:rPr>
              <a:t>: </a:t>
            </a:r>
            <a:r>
              <a:rPr lang="ko-KR" altLang="en-US" dirty="0">
                <a:latin typeface="+mn-ea"/>
                <a:sym typeface="Wingdings" panose="05000000000000000000" pitchFamily="2" charset="2"/>
              </a:rPr>
              <a:t>캔버스 크기에 따라 모델의 입출력 크기 조정 가능</a:t>
            </a:r>
            <a:endParaRPr lang="en-US" altLang="ko-KR" dirty="0">
              <a:latin typeface="+mn-ea"/>
              <a:sym typeface="Wingdings" panose="05000000000000000000" pitchFamily="2" charset="2"/>
            </a:endParaRPr>
          </a:p>
          <a:p>
            <a:pPr>
              <a:lnSpc>
                <a:spcPct val="110000"/>
              </a:lnSpc>
            </a:pPr>
            <a:r>
              <a:rPr lang="ko-KR" altLang="en-US" dirty="0">
                <a:latin typeface="+mn-ea"/>
              </a:rPr>
              <a:t>작동 방식</a:t>
            </a:r>
            <a:endParaRPr lang="en-US" altLang="ko-KR" dirty="0">
              <a:latin typeface="+mn-ea"/>
            </a:endParaRP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마우스 좌클릭을 통해 원하는 </a:t>
            </a:r>
            <a:r>
              <a:rPr lang="en-US" altLang="ko-KR" dirty="0">
                <a:latin typeface="+mn-ea"/>
              </a:rPr>
              <a:t>style </a:t>
            </a:r>
            <a:r>
              <a:rPr lang="ko-KR" altLang="en-US" dirty="0">
                <a:latin typeface="+mn-ea"/>
              </a:rPr>
              <a:t>이미지 선택</a:t>
            </a:r>
            <a:endParaRPr lang="en-US" altLang="ko-KR" dirty="0">
              <a:latin typeface="+mn-ea"/>
            </a:endParaRP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선택된 </a:t>
            </a:r>
            <a:r>
              <a:rPr lang="en-US" altLang="ko-KR" dirty="0">
                <a:latin typeface="+mn-ea"/>
              </a:rPr>
              <a:t>Game Object</a:t>
            </a:r>
            <a:r>
              <a:rPr lang="ko-KR" altLang="en-US" dirty="0">
                <a:latin typeface="+mn-ea"/>
              </a:rPr>
              <a:t>에서 </a:t>
            </a:r>
            <a:r>
              <a:rPr lang="en-US" altLang="ko-KR" dirty="0">
                <a:latin typeface="+mn-ea"/>
              </a:rPr>
              <a:t>Texture2D </a:t>
            </a:r>
            <a:r>
              <a:rPr lang="ko-KR" altLang="en-US" dirty="0">
                <a:latin typeface="+mn-ea"/>
              </a:rPr>
              <a:t>추출</a:t>
            </a:r>
            <a:endParaRPr lang="en-US" altLang="ko-KR" dirty="0">
              <a:latin typeface="+mn-ea"/>
            </a:endParaRP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모델 입력 크기에 맞춰 크기 변환</a:t>
            </a:r>
            <a:endParaRPr lang="en-US" altLang="ko-KR" dirty="0">
              <a:latin typeface="+mn-ea"/>
            </a:endParaRP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ko-KR" dirty="0">
                <a:latin typeface="+mn-ea"/>
              </a:rPr>
              <a:t>Unity</a:t>
            </a:r>
            <a:r>
              <a:rPr lang="ko-KR" altLang="en-US" dirty="0">
                <a:latin typeface="+mn-ea"/>
              </a:rPr>
              <a:t>의 </a:t>
            </a:r>
            <a:r>
              <a:rPr lang="en-US" altLang="ko-KR" dirty="0">
                <a:latin typeface="+mn-ea"/>
              </a:rPr>
              <a:t>Barracuda </a:t>
            </a:r>
            <a:r>
              <a:rPr lang="ko-KR" altLang="en-US" dirty="0">
                <a:latin typeface="+mn-ea"/>
              </a:rPr>
              <a:t>엔진을 활용해 </a:t>
            </a:r>
            <a:r>
              <a:rPr lang="en-US" altLang="ko-KR" dirty="0">
                <a:latin typeface="+mn-ea"/>
              </a:rPr>
              <a:t>ONNX </a:t>
            </a:r>
            <a:r>
              <a:rPr lang="ko-KR" altLang="en-US" dirty="0">
                <a:latin typeface="+mn-ea"/>
              </a:rPr>
              <a:t>모델로 실시간 변환</a:t>
            </a:r>
            <a:endParaRPr lang="en-US" altLang="ko-KR" dirty="0">
              <a:latin typeface="+mn-ea"/>
            </a:endParaRP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ko-KR" altLang="en-US" dirty="0">
                <a:latin typeface="+mn-ea"/>
              </a:rPr>
              <a:t>모델 출력을 </a:t>
            </a:r>
            <a:r>
              <a:rPr lang="en-US" altLang="ko-KR" dirty="0" err="1">
                <a:latin typeface="+mn-ea"/>
              </a:rPr>
              <a:t>RenderTexture</a:t>
            </a:r>
            <a:r>
              <a:rPr lang="ko-KR" altLang="en-US" dirty="0">
                <a:latin typeface="+mn-ea"/>
              </a:rPr>
              <a:t>로 실시간 적용</a:t>
            </a:r>
            <a:endParaRPr lang="en-US" altLang="ko-KR" dirty="0">
              <a:latin typeface="+mn-ea"/>
            </a:endParaRPr>
          </a:p>
          <a:p>
            <a:pPr>
              <a:lnSpc>
                <a:spcPct val="110000"/>
              </a:lnSpc>
            </a:pPr>
            <a:r>
              <a:rPr lang="ko-KR" altLang="en-US" dirty="0">
                <a:latin typeface="+mn-ea"/>
              </a:rPr>
              <a:t>추가 예정 사항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10000"/>
              </a:lnSpc>
            </a:pPr>
            <a:r>
              <a:rPr lang="ko-KR" altLang="en-US" dirty="0">
                <a:latin typeface="+mn-ea"/>
              </a:rPr>
              <a:t>드로잉 시스템 연동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사용자가 직접 그린 그림을 </a:t>
            </a:r>
            <a:r>
              <a:rPr lang="en-US" altLang="ko-KR" dirty="0">
                <a:latin typeface="+mn-ea"/>
              </a:rPr>
              <a:t>content </a:t>
            </a:r>
            <a:r>
              <a:rPr lang="ko-KR" altLang="en-US" dirty="0">
                <a:latin typeface="+mn-ea"/>
              </a:rPr>
              <a:t>입력으로 사용</a:t>
            </a:r>
            <a:endParaRPr lang="en-US" altLang="ko-KR" dirty="0">
              <a:latin typeface="+mn-ea"/>
            </a:endParaRPr>
          </a:p>
          <a:p>
            <a:pPr lvl="1">
              <a:lnSpc>
                <a:spcPct val="110000"/>
              </a:lnSpc>
            </a:pPr>
            <a:r>
              <a:rPr lang="en-US" altLang="ko-KR" dirty="0">
                <a:latin typeface="+mn-ea"/>
              </a:rPr>
              <a:t>VR</a:t>
            </a:r>
            <a:r>
              <a:rPr lang="ko-KR" altLang="en-US" dirty="0">
                <a:latin typeface="+mn-ea"/>
              </a:rPr>
              <a:t> 기기 연동</a:t>
            </a:r>
            <a:r>
              <a:rPr lang="en-US" altLang="ko-KR" dirty="0">
                <a:latin typeface="+mn-ea"/>
              </a:rPr>
              <a:t>: VR </a:t>
            </a:r>
            <a:r>
              <a:rPr lang="ko-KR" altLang="en-US" dirty="0">
                <a:latin typeface="+mn-ea"/>
              </a:rPr>
              <a:t>컨트롤러로 </a:t>
            </a:r>
            <a:r>
              <a:rPr lang="en-US" altLang="ko-KR" dirty="0">
                <a:latin typeface="+mn-ea"/>
              </a:rPr>
              <a:t>style </a:t>
            </a:r>
            <a:r>
              <a:rPr lang="ko-KR" altLang="en-US" dirty="0">
                <a:latin typeface="+mn-ea"/>
              </a:rPr>
              <a:t>이미지를 선택할 수 있도록 구현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71130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09C640-8429-B4BB-3EF4-427645B2A5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328D1D-B3EB-80B6-EA48-4838D3D54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3.</a:t>
            </a:r>
            <a:r>
              <a:rPr lang="ko-KR" altLang="en-US" dirty="0">
                <a:latin typeface="+mj-ea"/>
              </a:rPr>
              <a:t> 기술 구현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구현 현황</a:t>
            </a:r>
            <a:r>
              <a:rPr lang="en-US" altLang="ko-KR" dirty="0">
                <a:latin typeface="+mj-ea"/>
              </a:rPr>
              <a:t>: </a:t>
            </a:r>
            <a:r>
              <a:rPr lang="ko-KR" altLang="en-US" dirty="0">
                <a:latin typeface="+mj-ea"/>
              </a:rPr>
              <a:t>화풍 변환 시스템</a:t>
            </a:r>
          </a:p>
        </p:txBody>
      </p:sp>
      <p:pic>
        <p:nvPicPr>
          <p:cNvPr id="4" name="화풍변환 구현">
            <a:hlinkClick r:id="" action="ppaction://media"/>
            <a:extLst>
              <a:ext uri="{FF2B5EF4-FFF2-40B4-BE49-F238E27FC236}">
                <a16:creationId xmlns:a16="http://schemas.microsoft.com/office/drawing/2014/main" id="{78EF4901-E6BE-2BAE-ED84-EF119C3F9C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1863" y="2128999"/>
            <a:ext cx="8101012" cy="4303712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C95F861-0CDF-75C4-2519-79781BC9D28E}"/>
              </a:ext>
            </a:extLst>
          </p:cNvPr>
          <p:cNvSpPr/>
          <p:nvPr/>
        </p:nvSpPr>
        <p:spPr>
          <a:xfrm>
            <a:off x="5309419" y="2536723"/>
            <a:ext cx="1664461" cy="3328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Style</a:t>
            </a:r>
            <a:r>
              <a:rPr lang="ko-KR" altLang="en-US" dirty="0">
                <a:latin typeface="+mn-ea"/>
              </a:rPr>
              <a:t> 이미지</a:t>
            </a:r>
          </a:p>
        </p:txBody>
      </p:sp>
      <p:sp>
        <p:nvSpPr>
          <p:cNvPr id="8" name="설명선: 오른쪽 화살표 7">
            <a:extLst>
              <a:ext uri="{FF2B5EF4-FFF2-40B4-BE49-F238E27FC236}">
                <a16:creationId xmlns:a16="http://schemas.microsoft.com/office/drawing/2014/main" id="{CD85B4BB-0217-16D2-EAF2-4D2E6A0B774E}"/>
              </a:ext>
            </a:extLst>
          </p:cNvPr>
          <p:cNvSpPr/>
          <p:nvPr/>
        </p:nvSpPr>
        <p:spPr>
          <a:xfrm>
            <a:off x="3893574" y="3982065"/>
            <a:ext cx="1584400" cy="669097"/>
          </a:xfrm>
          <a:prstGeom prst="rightArrow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n-ea"/>
              </a:rPr>
              <a:t>Content</a:t>
            </a:r>
            <a:r>
              <a:rPr lang="ko-KR" altLang="en-US" dirty="0">
                <a:latin typeface="+mn-ea"/>
              </a:rPr>
              <a:t> 이미지</a:t>
            </a:r>
          </a:p>
        </p:txBody>
      </p:sp>
      <p:sp>
        <p:nvSpPr>
          <p:cNvPr id="9" name="설명선: 왼쪽 화살표 8">
            <a:extLst>
              <a:ext uri="{FF2B5EF4-FFF2-40B4-BE49-F238E27FC236}">
                <a16:creationId xmlns:a16="http://schemas.microsoft.com/office/drawing/2014/main" id="{7E6528E0-7926-707E-7AE9-EC7697F64CC1}"/>
              </a:ext>
            </a:extLst>
          </p:cNvPr>
          <p:cNvSpPr/>
          <p:nvPr/>
        </p:nvSpPr>
        <p:spPr>
          <a:xfrm>
            <a:off x="7662138" y="4036844"/>
            <a:ext cx="2008589" cy="614317"/>
          </a:xfrm>
          <a:prstGeom prst="leftArrow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+mn-ea"/>
              </a:rPr>
              <a:t>화풍 변환 결과</a:t>
            </a:r>
          </a:p>
        </p:txBody>
      </p:sp>
    </p:spTree>
    <p:extLst>
      <p:ext uri="{BB962C8B-B14F-4D97-AF65-F5344CB8AC3E}">
        <p14:creationId xmlns:p14="http://schemas.microsoft.com/office/powerpoint/2010/main" val="3012435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C2CD9-28A2-E033-1EC7-E51804E85B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06E34C-894D-7FEB-509D-6E6F2983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4. </a:t>
            </a:r>
            <a:r>
              <a:rPr lang="ko-KR" altLang="en-US" dirty="0">
                <a:latin typeface="+mj-ea"/>
              </a:rPr>
              <a:t>향후 계획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16B2C571-9E37-BD8B-EECF-8CBAB34BA2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390413"/>
              </p:ext>
            </p:extLst>
          </p:nvPr>
        </p:nvGraphicFramePr>
        <p:xfrm>
          <a:off x="1451580" y="2272822"/>
          <a:ext cx="9603274" cy="236762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176502">
                  <a:extLst>
                    <a:ext uri="{9D8B030D-6E8A-4147-A177-3AD203B41FA5}">
                      <a16:colId xmlns:a16="http://schemas.microsoft.com/office/drawing/2014/main" val="3961536628"/>
                    </a:ext>
                  </a:extLst>
                </a:gridCol>
                <a:gridCol w="1285354">
                  <a:extLst>
                    <a:ext uri="{9D8B030D-6E8A-4147-A177-3AD203B41FA5}">
                      <a16:colId xmlns:a16="http://schemas.microsoft.com/office/drawing/2014/main" val="3364349385"/>
                    </a:ext>
                  </a:extLst>
                </a:gridCol>
                <a:gridCol w="1285355">
                  <a:extLst>
                    <a:ext uri="{9D8B030D-6E8A-4147-A177-3AD203B41FA5}">
                      <a16:colId xmlns:a16="http://schemas.microsoft.com/office/drawing/2014/main" val="2388905654"/>
                    </a:ext>
                  </a:extLst>
                </a:gridCol>
                <a:gridCol w="1285354">
                  <a:extLst>
                    <a:ext uri="{9D8B030D-6E8A-4147-A177-3AD203B41FA5}">
                      <a16:colId xmlns:a16="http://schemas.microsoft.com/office/drawing/2014/main" val="1195458440"/>
                    </a:ext>
                  </a:extLst>
                </a:gridCol>
                <a:gridCol w="1285354">
                  <a:extLst>
                    <a:ext uri="{9D8B030D-6E8A-4147-A177-3AD203B41FA5}">
                      <a16:colId xmlns:a16="http://schemas.microsoft.com/office/drawing/2014/main" val="3845481904"/>
                    </a:ext>
                  </a:extLst>
                </a:gridCol>
                <a:gridCol w="1285355">
                  <a:extLst>
                    <a:ext uri="{9D8B030D-6E8A-4147-A177-3AD203B41FA5}">
                      <a16:colId xmlns:a16="http://schemas.microsoft.com/office/drawing/2014/main" val="3825482915"/>
                    </a:ext>
                  </a:extLst>
                </a:gridCol>
              </a:tblGrid>
              <a:tr h="351597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dirty="0"/>
                        <a:t>작업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11</a:t>
                      </a:r>
                      <a:r>
                        <a:rPr lang="ko-KR" altLang="en-US" sz="1600" dirty="0"/>
                        <a:t>주차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12</a:t>
                      </a:r>
                      <a:r>
                        <a:rPr lang="ko-KR" altLang="en-US" sz="1600" dirty="0"/>
                        <a:t>주차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13</a:t>
                      </a:r>
                      <a:r>
                        <a:rPr lang="ko-KR" altLang="en-US" sz="1600" dirty="0"/>
                        <a:t>주차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14</a:t>
                      </a:r>
                      <a:r>
                        <a:rPr lang="ko-KR" altLang="en-US" sz="1600" dirty="0"/>
                        <a:t>주차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/>
                        <a:t>15</a:t>
                      </a:r>
                      <a:r>
                        <a:rPr lang="ko-KR" altLang="en-US" sz="1600" dirty="0"/>
                        <a:t>주차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588777469"/>
                  </a:ext>
                </a:extLst>
              </a:tr>
              <a:tr h="4032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드로잉</a:t>
                      </a:r>
                      <a:r>
                        <a:rPr lang="en-US" altLang="ko-KR" sz="1600" dirty="0">
                          <a:latin typeface="+mn-ea"/>
                        </a:rPr>
                        <a:t>·</a:t>
                      </a:r>
                      <a:r>
                        <a:rPr lang="ko-KR" altLang="en-US" sz="1600" dirty="0">
                          <a:latin typeface="+mn-ea"/>
                        </a:rPr>
                        <a:t>화풍 변환 완성 및 통합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45483107"/>
                  </a:ext>
                </a:extLst>
              </a:tr>
              <a:tr h="4032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저장</a:t>
                      </a:r>
                      <a:r>
                        <a:rPr lang="en-US" altLang="ko-KR" sz="1600" dirty="0">
                          <a:latin typeface="+mn-ea"/>
                        </a:rPr>
                        <a:t>·</a:t>
                      </a:r>
                      <a:r>
                        <a:rPr lang="ko-KR" altLang="en-US" sz="1600" dirty="0">
                          <a:latin typeface="+mn-ea"/>
                        </a:rPr>
                        <a:t>공유 시스템</a:t>
                      </a:r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669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894647"/>
                  </a:ext>
                </a:extLst>
              </a:tr>
              <a:tr h="4032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UI </a:t>
                      </a:r>
                      <a:r>
                        <a:rPr lang="ko-KR" altLang="en-US" sz="1600" dirty="0"/>
                        <a:t>제작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C339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rgbClr val="CC339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rgbClr val="CC339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3715701"/>
                  </a:ext>
                </a:extLst>
              </a:tr>
              <a:tr h="40320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/>
                        <a:t>기능 시스템 통합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2103053"/>
                  </a:ext>
                </a:extLst>
              </a:tr>
              <a:tr h="4032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맵 디자인 작업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9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00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4444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017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</a:rPr>
              <a:t>1.</a:t>
            </a:r>
            <a:r>
              <a:rPr lang="ko-KR" altLang="en-US" dirty="0">
                <a:latin typeface="+mj-ea"/>
              </a:rPr>
              <a:t> 프로젝트 소개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1. </a:t>
            </a:r>
            <a:r>
              <a:rPr lang="ko-KR" altLang="en-US" dirty="0">
                <a:latin typeface="+mj-ea"/>
              </a:rPr>
              <a:t>기획 배경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4003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i="1" dirty="0">
                <a:latin typeface="+mn-ea"/>
              </a:rPr>
              <a:t>“</a:t>
            </a:r>
            <a:r>
              <a:rPr lang="ko-KR" altLang="en-US" i="1" dirty="0">
                <a:latin typeface="+mn-ea"/>
              </a:rPr>
              <a:t>어린 시절의 미술관은 왜 지루했을까</a:t>
            </a:r>
            <a:r>
              <a:rPr lang="en-US" altLang="ko-KR" i="1" dirty="0">
                <a:latin typeface="+mn-ea"/>
              </a:rPr>
              <a:t>?”</a:t>
            </a:r>
            <a:endParaRPr lang="en-US" altLang="ko-KR" dirty="0">
              <a:latin typeface="+mn-ea"/>
            </a:endParaRPr>
          </a:p>
          <a:p>
            <a:pPr marL="457200" indent="-457200">
              <a:buFont typeface="+mj-ea"/>
              <a:buAutoNum type="circleNumDbPlain"/>
            </a:pPr>
            <a:r>
              <a:rPr lang="ko-KR" altLang="en-US" dirty="0">
                <a:latin typeface="+mn-ea"/>
              </a:rPr>
              <a:t>문제 인식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초</a:t>
            </a:r>
            <a:r>
              <a:rPr lang="en-US" altLang="ko-KR" dirty="0">
                <a:latin typeface="+mn-ea"/>
              </a:rPr>
              <a:t>·</a:t>
            </a:r>
            <a:r>
              <a:rPr lang="ko-KR" altLang="en-US" dirty="0">
                <a:latin typeface="+mn-ea"/>
              </a:rPr>
              <a:t>중학교 시절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미술관은 “조용히 작품을 보는 </a:t>
            </a:r>
            <a:r>
              <a:rPr lang="ko-KR" altLang="en-US" dirty="0" err="1">
                <a:latin typeface="+mn-ea"/>
              </a:rPr>
              <a:t>곳”으로만</a:t>
            </a:r>
            <a:r>
              <a:rPr lang="ko-KR" altLang="en-US" dirty="0">
                <a:latin typeface="+mn-ea"/>
              </a:rPr>
              <a:t> 인식되어 </a:t>
            </a:r>
            <a:r>
              <a:rPr lang="ko-KR" altLang="en-US" b="1" dirty="0">
                <a:latin typeface="+mn-ea"/>
              </a:rPr>
              <a:t>흥미 유발</a:t>
            </a:r>
            <a:r>
              <a:rPr lang="ko-KR" altLang="en-US" dirty="0">
                <a:latin typeface="+mn-ea"/>
              </a:rPr>
              <a:t>이 </a:t>
            </a:r>
            <a:r>
              <a:rPr lang="ko-KR" altLang="en-US" b="1" dirty="0">
                <a:latin typeface="+mn-ea"/>
              </a:rPr>
              <a:t>어려움</a:t>
            </a:r>
            <a:endParaRPr lang="en-US" altLang="ko-KR" b="1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전시된 작품에 대한 배경 지식이 부족하므로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작품 설명을 읽을 </a:t>
            </a:r>
            <a:r>
              <a:rPr lang="ko-KR" altLang="en-US" b="1" dirty="0">
                <a:latin typeface="+mn-ea"/>
              </a:rPr>
              <a:t>동기</a:t>
            </a:r>
            <a:r>
              <a:rPr lang="ko-KR" altLang="en-US" dirty="0">
                <a:latin typeface="+mn-ea"/>
              </a:rPr>
              <a:t> 또한 </a:t>
            </a:r>
            <a:r>
              <a:rPr lang="ko-KR" altLang="en-US" b="1" dirty="0">
                <a:latin typeface="+mn-ea"/>
              </a:rPr>
              <a:t>낮아 관람 </a:t>
            </a:r>
            <a:r>
              <a:rPr lang="ko-KR" altLang="en-US" b="1" dirty="0" err="1">
                <a:latin typeface="+mn-ea"/>
              </a:rPr>
              <a:t>몰입도</a:t>
            </a:r>
            <a:r>
              <a:rPr lang="ko-KR" altLang="en-US" dirty="0" err="1">
                <a:latin typeface="+mn-ea"/>
              </a:rPr>
              <a:t>와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학습 효과</a:t>
            </a:r>
            <a:r>
              <a:rPr lang="ko-KR" altLang="en-US" dirty="0">
                <a:latin typeface="+mn-ea"/>
              </a:rPr>
              <a:t>가 </a:t>
            </a:r>
            <a:r>
              <a:rPr lang="ko-KR" altLang="en-US" b="1" dirty="0">
                <a:latin typeface="+mn-ea"/>
              </a:rPr>
              <a:t>제한</a:t>
            </a:r>
            <a:r>
              <a:rPr lang="ko-KR" altLang="en-US" dirty="0">
                <a:latin typeface="+mn-ea"/>
              </a:rPr>
              <a:t>됨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교육 목적의 </a:t>
            </a:r>
            <a:r>
              <a:rPr lang="ko-KR" altLang="en-US" dirty="0" err="1">
                <a:latin typeface="+mn-ea"/>
              </a:rPr>
              <a:t>방문임에도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학습적 이해보다는 </a:t>
            </a:r>
            <a:r>
              <a:rPr lang="ko-KR" altLang="en-US" b="1" dirty="0">
                <a:latin typeface="+mn-ea"/>
              </a:rPr>
              <a:t>피상적 관람</a:t>
            </a:r>
            <a:r>
              <a:rPr lang="ko-KR" altLang="en-US" dirty="0">
                <a:latin typeface="+mn-ea"/>
              </a:rPr>
              <a:t>에 머무는 경우가 많았기에 현재까지 기억에 남는 작품이 거의 없음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단순 감상이 아닌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b="1" dirty="0">
                <a:latin typeface="+mn-ea"/>
              </a:rPr>
              <a:t>참여</a:t>
            </a:r>
            <a:r>
              <a:rPr lang="ko-KR" altLang="en-US" dirty="0">
                <a:latin typeface="+mn-ea"/>
              </a:rPr>
              <a:t>를 통한 미술 감상의 필요성 느낌</a:t>
            </a:r>
            <a:endParaRPr lang="en-US" altLang="ko-KR" dirty="0">
              <a:latin typeface="+mn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451579" y="2015732"/>
            <a:ext cx="84613" cy="4592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19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1. </a:t>
            </a:r>
            <a:r>
              <a:rPr lang="ko-KR" altLang="en-US" dirty="0">
                <a:latin typeface="+mj-ea"/>
              </a:rPr>
              <a:t>프로젝트 소개</a:t>
            </a:r>
            <a:br>
              <a:rPr lang="ko-KR" altLang="en-US" dirty="0">
                <a:latin typeface="+mj-ea"/>
              </a:rPr>
            </a:br>
            <a:r>
              <a:rPr lang="en-US" altLang="ko-KR" dirty="0">
                <a:latin typeface="+mj-ea"/>
              </a:rPr>
              <a:t>1. </a:t>
            </a:r>
            <a:r>
              <a:rPr lang="ko-KR" altLang="en-US" dirty="0">
                <a:latin typeface="+mj-ea"/>
              </a:rPr>
              <a:t>기획 배경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 startAt="2"/>
            </a:pPr>
            <a:r>
              <a:rPr lang="ko-KR" altLang="en-US" dirty="0">
                <a:latin typeface="+mn-ea"/>
              </a:rPr>
              <a:t>해결 방안 조사</a:t>
            </a:r>
            <a:r>
              <a:rPr lang="en-US" altLang="ko-KR" dirty="0">
                <a:latin typeface="+mn-ea"/>
              </a:rPr>
              <a:t>: </a:t>
            </a:r>
            <a:r>
              <a:rPr lang="en-US" altLang="ko-KR" b="1" dirty="0">
                <a:latin typeface="+mn-ea"/>
              </a:rPr>
              <a:t>Interactive Museum</a:t>
            </a:r>
          </a:p>
          <a:p>
            <a:r>
              <a:rPr lang="ko-KR" altLang="en-US" dirty="0">
                <a:latin typeface="+mn-ea"/>
              </a:rPr>
              <a:t>터치 스크린</a:t>
            </a:r>
            <a:r>
              <a:rPr lang="en-US" altLang="ko-KR" dirty="0">
                <a:latin typeface="+mn-ea"/>
              </a:rPr>
              <a:t>, VR </a:t>
            </a:r>
            <a:r>
              <a:rPr lang="ko-KR" altLang="en-US" dirty="0">
                <a:latin typeface="+mn-ea"/>
              </a:rPr>
              <a:t>기기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홀로그램 등을 활용한 </a:t>
            </a:r>
            <a:r>
              <a:rPr lang="ko-KR" altLang="en-US" b="1" dirty="0">
                <a:latin typeface="+mn-ea"/>
              </a:rPr>
              <a:t>관람자 </a:t>
            </a:r>
            <a:r>
              <a:rPr lang="ko-KR" altLang="en-US" b="1" dirty="0" err="1">
                <a:latin typeface="+mn-ea"/>
              </a:rPr>
              <a:t>참여형</a:t>
            </a:r>
            <a:r>
              <a:rPr lang="ko-KR" altLang="en-US" b="1" dirty="0">
                <a:latin typeface="+mn-ea"/>
              </a:rPr>
              <a:t> 컨텐츠</a:t>
            </a:r>
            <a:r>
              <a:rPr lang="ko-KR" altLang="en-US" dirty="0">
                <a:latin typeface="+mn-ea"/>
              </a:rPr>
              <a:t>는 방문객의 </a:t>
            </a:r>
            <a:r>
              <a:rPr lang="ko-KR" altLang="en-US" b="1" dirty="0" err="1">
                <a:latin typeface="+mn-ea"/>
              </a:rPr>
              <a:t>체류시간</a:t>
            </a:r>
            <a:r>
              <a:rPr lang="ko-KR" altLang="en-US" dirty="0" err="1">
                <a:latin typeface="+mn-ea"/>
              </a:rPr>
              <a:t>과</a:t>
            </a:r>
            <a:r>
              <a:rPr lang="ko-KR" altLang="en-US" dirty="0">
                <a:latin typeface="+mn-ea"/>
              </a:rPr>
              <a:t> </a:t>
            </a:r>
            <a:r>
              <a:rPr lang="ko-KR" altLang="en-US" b="1" dirty="0">
                <a:latin typeface="+mn-ea"/>
              </a:rPr>
              <a:t>만족도</a:t>
            </a:r>
            <a:r>
              <a:rPr lang="ko-KR" altLang="en-US" dirty="0">
                <a:latin typeface="+mn-ea"/>
              </a:rPr>
              <a:t>는 물론 </a:t>
            </a:r>
            <a:r>
              <a:rPr lang="ko-KR" altLang="en-US" b="1" dirty="0">
                <a:latin typeface="+mn-ea"/>
              </a:rPr>
              <a:t>전시 작품에 대한 이해</a:t>
            </a:r>
            <a:r>
              <a:rPr lang="ko-KR" altLang="en-US" dirty="0">
                <a:latin typeface="+mn-ea"/>
              </a:rPr>
              <a:t>를</a:t>
            </a:r>
            <a:r>
              <a:rPr lang="ko-KR" altLang="en-US" b="1" dirty="0">
                <a:latin typeface="+mn-ea"/>
              </a:rPr>
              <a:t> 높임</a:t>
            </a:r>
            <a:endParaRPr lang="en-US" altLang="ko-KR" b="1" dirty="0">
              <a:latin typeface="+mn-ea"/>
            </a:endParaRPr>
          </a:p>
          <a:p>
            <a:r>
              <a:rPr lang="ko-KR" altLang="en-US" dirty="0" err="1">
                <a:latin typeface="+mn-ea"/>
              </a:rPr>
              <a:t>인터랙티브</a:t>
            </a:r>
            <a:r>
              <a:rPr lang="ko-KR" altLang="en-US" dirty="0">
                <a:latin typeface="+mn-ea"/>
              </a:rPr>
              <a:t> 환경은 </a:t>
            </a:r>
            <a:r>
              <a:rPr lang="ko-KR" altLang="en-US" b="1" dirty="0">
                <a:latin typeface="+mn-ea"/>
              </a:rPr>
              <a:t>인지적</a:t>
            </a:r>
            <a:r>
              <a:rPr lang="en-US" altLang="ko-KR" b="1" dirty="0">
                <a:latin typeface="+mn-ea"/>
              </a:rPr>
              <a:t>·</a:t>
            </a:r>
            <a:r>
              <a:rPr lang="ko-KR" altLang="en-US" b="1" dirty="0">
                <a:latin typeface="+mn-ea"/>
              </a:rPr>
              <a:t>행동적</a:t>
            </a:r>
            <a:r>
              <a:rPr lang="en-US" altLang="ko-KR" b="1" dirty="0">
                <a:latin typeface="+mn-ea"/>
              </a:rPr>
              <a:t>·</a:t>
            </a:r>
            <a:r>
              <a:rPr lang="ko-KR" altLang="en-US" b="1" dirty="0">
                <a:latin typeface="+mn-ea"/>
              </a:rPr>
              <a:t>정서적 참여</a:t>
            </a:r>
            <a:r>
              <a:rPr lang="ko-KR" altLang="en-US" dirty="0">
                <a:latin typeface="+mn-ea"/>
              </a:rPr>
              <a:t>를 모두 </a:t>
            </a:r>
            <a:r>
              <a:rPr lang="ko-KR" altLang="en-US" b="1" dirty="0">
                <a:latin typeface="+mn-ea"/>
              </a:rPr>
              <a:t>향상</a:t>
            </a:r>
            <a:r>
              <a:rPr lang="ko-KR" altLang="en-US" dirty="0">
                <a:latin typeface="+mn-ea"/>
              </a:rPr>
              <a:t>시키며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b="1" dirty="0">
                <a:latin typeface="+mn-ea"/>
              </a:rPr>
              <a:t>관람 흥미 유발</a:t>
            </a:r>
            <a:r>
              <a:rPr lang="ko-KR" altLang="en-US" dirty="0">
                <a:latin typeface="+mn-ea"/>
              </a:rPr>
              <a:t> 및 </a:t>
            </a:r>
            <a:r>
              <a:rPr lang="ko-KR" altLang="en-US" b="1" dirty="0">
                <a:latin typeface="+mn-ea"/>
              </a:rPr>
              <a:t>학습에 긍정적 영향</a:t>
            </a:r>
            <a:r>
              <a:rPr lang="ko-KR" altLang="en-US" dirty="0">
                <a:latin typeface="+mn-ea"/>
              </a:rPr>
              <a:t>을 준다고 보고됨</a:t>
            </a:r>
            <a:endParaRPr lang="en-US" altLang="ko-KR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026" y="4285827"/>
            <a:ext cx="4013974" cy="25721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21952" y="4866180"/>
            <a:ext cx="3462527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/>
              <a:t>17</a:t>
            </a:r>
            <a:r>
              <a:rPr lang="ko-KR" altLang="en-US" dirty="0"/>
              <a:t>명의 </a:t>
            </a:r>
            <a:r>
              <a:rPr lang="en-US" altLang="ko-KR" dirty="0"/>
              <a:t>6~12</a:t>
            </a:r>
            <a:r>
              <a:rPr lang="ko-KR" altLang="en-US" dirty="0"/>
              <a:t>세 아동을 대상으로 </a:t>
            </a:r>
            <a:endParaRPr lang="en-US" altLang="ko-KR" dirty="0"/>
          </a:p>
          <a:p>
            <a:r>
              <a:rPr lang="ko-KR" altLang="en-US" dirty="0"/>
              <a:t>정적</a:t>
            </a:r>
            <a:r>
              <a:rPr lang="en-US" altLang="ko-KR" dirty="0"/>
              <a:t> vs </a:t>
            </a:r>
            <a:r>
              <a:rPr lang="ko-KR" altLang="en-US" dirty="0" err="1"/>
              <a:t>인터랙티브</a:t>
            </a:r>
            <a:r>
              <a:rPr lang="ko-KR" altLang="en-US" dirty="0"/>
              <a:t> 박물관 </a:t>
            </a:r>
            <a:endParaRPr lang="en-US" altLang="ko-KR" dirty="0"/>
          </a:p>
          <a:p>
            <a:r>
              <a:rPr lang="ko-KR" altLang="en-US" dirty="0"/>
              <a:t>관람 시간 조사 결과 </a:t>
            </a:r>
            <a:endParaRPr lang="en-US" altLang="ko-KR" dirty="0"/>
          </a:p>
          <a:p>
            <a:r>
              <a:rPr lang="en-US" altLang="ko-KR" dirty="0"/>
              <a:t>(ten </a:t>
            </a:r>
            <a:r>
              <a:rPr lang="en-US" altLang="ko-KR" dirty="0" err="1"/>
              <a:t>Voorde</a:t>
            </a:r>
            <a:r>
              <a:rPr lang="en-US" altLang="ko-KR" dirty="0"/>
              <a:t>, 2023)</a:t>
            </a:r>
          </a:p>
        </p:txBody>
      </p:sp>
      <p:sp>
        <p:nvSpPr>
          <p:cNvPr id="6" name="오른쪽 화살표 5"/>
          <p:cNvSpPr/>
          <p:nvPr/>
        </p:nvSpPr>
        <p:spPr>
          <a:xfrm>
            <a:off x="7101840" y="5571913"/>
            <a:ext cx="721360" cy="3107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708814-0D76-AAD7-A351-B3CC0996C71B}"/>
              </a:ext>
            </a:extLst>
          </p:cNvPr>
          <p:cNvSpPr txBox="1"/>
          <p:nvPr/>
        </p:nvSpPr>
        <p:spPr>
          <a:xfrm>
            <a:off x="0" y="6172077"/>
            <a:ext cx="8221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ResourceSpace</a:t>
            </a:r>
            <a:r>
              <a:rPr lang="en-US" altLang="ko-KR" dirty="0"/>
              <a:t> ( n.d. ). “</a:t>
            </a:r>
            <a:r>
              <a:rPr lang="en-US" altLang="ko-KR" i="1" dirty="0"/>
              <a:t>Interactive Museum Exhibits.</a:t>
            </a:r>
            <a:r>
              <a:rPr lang="en-US" altLang="ko-KR" dirty="0"/>
              <a:t>” </a:t>
            </a:r>
            <a:r>
              <a:rPr lang="en-US" altLang="ko-KR" dirty="0" err="1"/>
              <a:t>ResourceSpace</a:t>
            </a:r>
            <a:r>
              <a:rPr lang="en-US" altLang="ko-KR" dirty="0"/>
              <a:t> Blog.</a:t>
            </a:r>
            <a:br>
              <a:rPr lang="en-US" altLang="ko-KR" dirty="0"/>
            </a:br>
            <a:r>
              <a:rPr lang="en-US" altLang="ko-KR" dirty="0"/>
              <a:t>ten </a:t>
            </a:r>
            <a:r>
              <a:rPr lang="en-US" altLang="ko-KR" dirty="0" err="1"/>
              <a:t>Voorde</a:t>
            </a:r>
            <a:r>
              <a:rPr lang="en-US" altLang="ko-KR" dirty="0"/>
              <a:t>, S. ( 2023 ). </a:t>
            </a:r>
            <a:r>
              <a:rPr lang="en-US" altLang="ko-KR" i="1" dirty="0"/>
              <a:t>Interactive vs. Static Museum Exhibitions.</a:t>
            </a:r>
            <a:r>
              <a:rPr lang="en-US" altLang="ko-KR" dirty="0"/>
              <a:t> University of Twente.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6181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1.</a:t>
            </a:r>
            <a:r>
              <a:rPr lang="ko-KR" altLang="en-US" dirty="0">
                <a:latin typeface="+mj-ea"/>
              </a:rPr>
              <a:t> 프로젝트 소개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1. </a:t>
            </a:r>
            <a:r>
              <a:rPr lang="ko-KR" altLang="en-US" dirty="0">
                <a:latin typeface="+mj-ea"/>
              </a:rPr>
              <a:t>기획 배경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293628"/>
          </a:xfrm>
        </p:spPr>
        <p:txBody>
          <a:bodyPr>
            <a:normAutofit/>
          </a:bodyPr>
          <a:lstStyle/>
          <a:p>
            <a:pPr marL="457200" indent="-457200">
              <a:buFont typeface="+mj-ea"/>
              <a:buAutoNum type="circleNumDbPlain" startAt="3"/>
            </a:pPr>
            <a:r>
              <a:rPr lang="ko-KR" altLang="en-US" dirty="0">
                <a:latin typeface="+mn-ea"/>
              </a:rPr>
              <a:t>주제 선정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수업 중 </a:t>
            </a:r>
            <a:r>
              <a:rPr lang="en-US" altLang="ko-KR" dirty="0">
                <a:latin typeface="+mn-ea"/>
              </a:rPr>
              <a:t>VR </a:t>
            </a:r>
            <a:r>
              <a:rPr lang="ko-KR" altLang="en-US" dirty="0">
                <a:latin typeface="+mn-ea"/>
              </a:rPr>
              <a:t>기기를 이용한 드로잉 실습 경험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이를 계기로 </a:t>
            </a:r>
            <a:r>
              <a:rPr lang="ko-KR" altLang="en-US" b="1" dirty="0">
                <a:latin typeface="+mn-ea"/>
              </a:rPr>
              <a:t>“</a:t>
            </a:r>
            <a:r>
              <a:rPr lang="ko-KR" altLang="en-US" b="1" dirty="0" err="1">
                <a:latin typeface="+mn-ea"/>
              </a:rPr>
              <a:t>화풍변환을</a:t>
            </a:r>
            <a:r>
              <a:rPr lang="ko-KR" altLang="en-US" b="1" dirty="0">
                <a:latin typeface="+mn-ea"/>
              </a:rPr>
              <a:t> 활용한 </a:t>
            </a:r>
            <a:r>
              <a:rPr lang="en-US" altLang="ko-KR" b="1" dirty="0">
                <a:latin typeface="+mn-ea"/>
              </a:rPr>
              <a:t>Interactive Museum”</a:t>
            </a:r>
            <a:r>
              <a:rPr lang="ko-KR" altLang="en-US" dirty="0">
                <a:latin typeface="+mn-ea"/>
              </a:rPr>
              <a:t>이라는 아이디어 도출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본인이 그린 그림이 미술관에 전시된 화가의 화풍으로 변하는 시각적 경험 제공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이를 통해 미술관을 </a:t>
            </a:r>
            <a:r>
              <a:rPr lang="en-US" altLang="ko-KR" dirty="0">
                <a:latin typeface="+mn-ea"/>
              </a:rPr>
              <a:t>“</a:t>
            </a:r>
            <a:r>
              <a:rPr lang="ko-KR" altLang="en-US" dirty="0">
                <a:latin typeface="+mn-ea"/>
              </a:rPr>
              <a:t>보는 </a:t>
            </a:r>
            <a:r>
              <a:rPr lang="ko-KR" altLang="en-US" dirty="0" err="1">
                <a:latin typeface="+mn-ea"/>
              </a:rPr>
              <a:t>공간”에서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“</a:t>
            </a:r>
            <a:r>
              <a:rPr lang="ko-KR" altLang="en-US" dirty="0">
                <a:latin typeface="+mn-ea"/>
              </a:rPr>
              <a:t>경험하는 공간</a:t>
            </a:r>
            <a:r>
              <a:rPr lang="en-US" altLang="ko-KR" dirty="0">
                <a:latin typeface="+mn-ea"/>
              </a:rPr>
              <a:t>”</a:t>
            </a:r>
            <a:r>
              <a:rPr lang="ko-KR" altLang="en-US" dirty="0">
                <a:latin typeface="+mn-ea"/>
              </a:rPr>
              <a:t>으로 전환하여 </a:t>
            </a:r>
            <a:r>
              <a:rPr lang="ko-KR" altLang="en-US" dirty="0" err="1">
                <a:latin typeface="+mn-ea"/>
              </a:rPr>
              <a:t>몰입감과</a:t>
            </a:r>
            <a:r>
              <a:rPr lang="ko-KR" altLang="en-US" dirty="0">
                <a:latin typeface="+mn-ea"/>
              </a:rPr>
              <a:t> 학습 효과 향상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단순히 현실에서 그림을 그리는 것과는 달리</a:t>
            </a:r>
            <a:r>
              <a:rPr lang="en-US" altLang="ko-KR" dirty="0">
                <a:latin typeface="+mn-ea"/>
              </a:rPr>
              <a:t>, 19</a:t>
            </a:r>
            <a:r>
              <a:rPr lang="ko-KR" altLang="en-US" dirty="0">
                <a:latin typeface="+mn-ea"/>
              </a:rPr>
              <a:t>세기 예술가의 작업실이라는 공간적 배경을 통해 몰입할 수 있는 환경 구성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13821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1.</a:t>
            </a:r>
            <a:r>
              <a:rPr lang="ko-KR" altLang="en-US" dirty="0">
                <a:latin typeface="+mj-ea"/>
              </a:rPr>
              <a:t> 프로젝트 소개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프로젝트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51579" y="2015732"/>
            <a:ext cx="9795541" cy="4247908"/>
          </a:xfrm>
        </p:spPr>
        <p:txBody>
          <a:bodyPr/>
          <a:lstStyle/>
          <a:p>
            <a:r>
              <a:rPr lang="ko-KR" altLang="en-US" dirty="0">
                <a:latin typeface="+mn-ea"/>
              </a:rPr>
              <a:t>주제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화풍 변환을 이용한 </a:t>
            </a:r>
            <a:r>
              <a:rPr lang="en-US" altLang="ko-KR" dirty="0">
                <a:latin typeface="+mn-ea"/>
              </a:rPr>
              <a:t>Interactive VR Museum</a:t>
            </a:r>
          </a:p>
          <a:p>
            <a:r>
              <a:rPr lang="ko-KR" altLang="en-US" dirty="0">
                <a:latin typeface="+mn-ea"/>
              </a:rPr>
              <a:t>대상 연령</a:t>
            </a:r>
            <a:r>
              <a:rPr lang="en-US" altLang="ko-KR" dirty="0">
                <a:latin typeface="+mn-ea"/>
              </a:rPr>
              <a:t>: 8</a:t>
            </a:r>
            <a:r>
              <a:rPr lang="ko-KR" altLang="en-US" dirty="0">
                <a:latin typeface="+mn-ea"/>
              </a:rPr>
              <a:t>세</a:t>
            </a:r>
            <a:r>
              <a:rPr lang="en-US" altLang="ko-KR" dirty="0">
                <a:latin typeface="+mn-ea"/>
              </a:rPr>
              <a:t>~16</a:t>
            </a:r>
            <a:r>
              <a:rPr lang="ko-KR" altLang="en-US" dirty="0">
                <a:latin typeface="+mn-ea"/>
              </a:rPr>
              <a:t>세 </a:t>
            </a:r>
            <a:r>
              <a:rPr lang="en-US" altLang="ko-KR" dirty="0">
                <a:latin typeface="+mn-ea"/>
              </a:rPr>
              <a:t>(</a:t>
            </a:r>
            <a:r>
              <a:rPr lang="ko-KR" altLang="en-US" dirty="0">
                <a:latin typeface="+mn-ea"/>
              </a:rPr>
              <a:t>초</a:t>
            </a:r>
            <a:r>
              <a:rPr lang="en-US" altLang="ko-KR" dirty="0">
                <a:latin typeface="+mn-ea"/>
              </a:rPr>
              <a:t>~</a:t>
            </a:r>
            <a:r>
              <a:rPr lang="ko-KR" altLang="en-US" dirty="0">
                <a:latin typeface="+mn-ea"/>
              </a:rPr>
              <a:t>중학생</a:t>
            </a:r>
            <a:r>
              <a:rPr lang="en-US" altLang="ko-KR" dirty="0">
                <a:latin typeface="+mn-ea"/>
              </a:rPr>
              <a:t>)</a:t>
            </a:r>
          </a:p>
          <a:p>
            <a:r>
              <a:rPr lang="ko-KR" altLang="en-US" dirty="0">
                <a:latin typeface="+mn-ea"/>
              </a:rPr>
              <a:t>전시 작품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인상주의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후기 인상주의 작품</a:t>
            </a:r>
            <a:endParaRPr lang="en-US" altLang="ko-KR" dirty="0">
              <a:latin typeface="+mn-ea"/>
            </a:endParaRPr>
          </a:p>
          <a:p>
            <a:endParaRPr lang="en-US" altLang="ko-KR" dirty="0">
              <a:latin typeface="+mn-ea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390789"/>
              </p:ext>
            </p:extLst>
          </p:nvPr>
        </p:nvGraphicFramePr>
        <p:xfrm>
          <a:off x="1632182" y="3584786"/>
          <a:ext cx="9434334" cy="29565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50440">
                  <a:extLst>
                    <a:ext uri="{9D8B030D-6E8A-4147-A177-3AD203B41FA5}">
                      <a16:colId xmlns:a16="http://schemas.microsoft.com/office/drawing/2014/main" val="4273889785"/>
                    </a:ext>
                  </a:extLst>
                </a:gridCol>
                <a:gridCol w="4039116">
                  <a:extLst>
                    <a:ext uri="{9D8B030D-6E8A-4147-A177-3AD203B41FA5}">
                      <a16:colId xmlns:a16="http://schemas.microsoft.com/office/drawing/2014/main" val="2126255300"/>
                    </a:ext>
                  </a:extLst>
                </a:gridCol>
                <a:gridCol w="3144778">
                  <a:extLst>
                    <a:ext uri="{9D8B030D-6E8A-4147-A177-3AD203B41FA5}">
                      <a16:colId xmlns:a16="http://schemas.microsoft.com/office/drawing/2014/main" val="2543732466"/>
                    </a:ext>
                  </a:extLst>
                </a:gridCol>
              </a:tblGrid>
              <a:tr h="1543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핵심 기술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역할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+mn-ea"/>
                          <a:ea typeface="+mn-ea"/>
                        </a:rPr>
                        <a:t>사용 도구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7733326"/>
                  </a:ext>
                </a:extLst>
              </a:tr>
              <a:tr h="2493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VR 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드로잉 시스템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VR 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컨트롤러를 이용해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3D 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공간의 캔버스에 그림을 그리기 위한 툴 제공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Unity, C#, XR Interaction Toolkit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033233"/>
                  </a:ext>
                </a:extLst>
              </a:tr>
              <a:tr h="32875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화풍 변환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AI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드로잉 결과를 선택된 화풍으로 실시간 변환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+mn-ea"/>
                          <a:ea typeface="+mn-ea"/>
                        </a:rPr>
                        <a:t>PyTorch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, ONNX, Unity Barracuda, </a:t>
                      </a:r>
                      <a:r>
                        <a:rPr lang="en-US" altLang="ko-KR" dirty="0" err="1">
                          <a:latin typeface="+mn-ea"/>
                          <a:ea typeface="+mn-ea"/>
                        </a:rPr>
                        <a:t>AdaIN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956343"/>
                  </a:ext>
                </a:extLst>
              </a:tr>
              <a:tr h="2493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가상 전시</a:t>
                      </a:r>
                      <a:r>
                        <a:rPr lang="ko-KR" altLang="en-US" baseline="0" dirty="0">
                          <a:latin typeface="+mn-ea"/>
                          <a:ea typeface="+mn-ea"/>
                        </a:rPr>
                        <a:t> 시스템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변환 결과를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VR 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공간의 벽면에 </a:t>
                      </a:r>
                      <a:r>
                        <a:rPr lang="en-US" altLang="ko-KR" dirty="0" err="1">
                          <a:latin typeface="+mn-ea"/>
                          <a:ea typeface="+mn-ea"/>
                        </a:rPr>
                        <a:t>RenderTexture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로 실시간 시각화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Unity, C#,</a:t>
                      </a:r>
                      <a:r>
                        <a:rPr lang="en-US" altLang="ko-KR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 err="1">
                          <a:latin typeface="+mn-ea"/>
                          <a:ea typeface="+mn-ea"/>
                        </a:rPr>
                        <a:t>RenderTexture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798961"/>
                  </a:ext>
                </a:extLst>
              </a:tr>
              <a:tr h="24931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결과 공유 시스템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변환 결과를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JPG/PNG</a:t>
                      </a:r>
                      <a:r>
                        <a:rPr lang="en-US" altLang="ko-KR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baseline="0" dirty="0">
                          <a:latin typeface="+mn-ea"/>
                          <a:ea typeface="+mn-ea"/>
                        </a:rPr>
                        <a:t>포맷으로 서버에 저장 후 </a:t>
                      </a:r>
                      <a:r>
                        <a:rPr lang="ko-KR" altLang="en-US" baseline="0" dirty="0" err="1">
                          <a:latin typeface="+mn-ea"/>
                          <a:ea typeface="+mn-ea"/>
                        </a:rPr>
                        <a:t>공유용</a:t>
                      </a:r>
                      <a:r>
                        <a:rPr lang="ko-KR" altLang="en-US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baseline="0" dirty="0">
                          <a:latin typeface="+mn-ea"/>
                          <a:ea typeface="+mn-ea"/>
                        </a:rPr>
                        <a:t>QR </a:t>
                      </a:r>
                      <a:r>
                        <a:rPr lang="ko-KR" altLang="en-US" baseline="0" dirty="0">
                          <a:latin typeface="+mn-ea"/>
                          <a:ea typeface="+mn-ea"/>
                        </a:rPr>
                        <a:t>코드 생성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·</a:t>
                      </a:r>
                      <a:r>
                        <a:rPr lang="ko-KR" altLang="en-US" baseline="0" dirty="0">
                          <a:latin typeface="+mn-ea"/>
                          <a:ea typeface="+mn-ea"/>
                        </a:rPr>
                        <a:t>배포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+mn-ea"/>
                          <a:ea typeface="+mn-ea"/>
                        </a:rPr>
                        <a:t>UnityWebRequest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, Python Flask, QR Code API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2040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1913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1.</a:t>
            </a:r>
            <a:r>
              <a:rPr lang="ko-KR" altLang="en-US" dirty="0">
                <a:latin typeface="+mj-ea"/>
              </a:rPr>
              <a:t> 프로젝트 소개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프로젝트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51579" y="1883652"/>
            <a:ext cx="9795541" cy="4247908"/>
          </a:xfrm>
        </p:spPr>
        <p:txBody>
          <a:bodyPr>
            <a:normAutofit lnSpcReduction="10000"/>
          </a:bodyPr>
          <a:lstStyle/>
          <a:p>
            <a:r>
              <a:rPr lang="ko-KR" altLang="en-US" dirty="0">
                <a:latin typeface="+mn-ea"/>
              </a:rPr>
              <a:t>제목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dirty="0">
                <a:latin typeface="+mn-ea"/>
              </a:rPr>
              <a:t>인상주의 아틀리에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내용</a:t>
            </a:r>
            <a:r>
              <a:rPr lang="en-US" altLang="ko-KR" dirty="0">
                <a:latin typeface="+mn-ea"/>
              </a:rPr>
              <a:t>: 19</a:t>
            </a:r>
            <a:r>
              <a:rPr lang="ko-KR" altLang="en-US" dirty="0">
                <a:latin typeface="+mn-ea"/>
              </a:rPr>
              <a:t>세기 화가의 작업실로 떠나는 </a:t>
            </a:r>
            <a:r>
              <a:rPr lang="ko-KR" altLang="en-US" dirty="0" err="1">
                <a:latin typeface="+mn-ea"/>
              </a:rPr>
              <a:t>몰입형</a:t>
            </a:r>
            <a:r>
              <a:rPr lang="ko-KR" altLang="en-US" dirty="0">
                <a:latin typeface="+mn-ea"/>
              </a:rPr>
              <a:t> 예술 체험</a:t>
            </a:r>
            <a:endParaRPr lang="en-US" altLang="ko-KR" dirty="0">
              <a:latin typeface="+mn-ea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ko-KR" altLang="en-US" dirty="0">
                <a:latin typeface="+mn-ea"/>
              </a:rPr>
              <a:t>관람객은 </a:t>
            </a:r>
            <a:r>
              <a:rPr lang="en-US" altLang="ko-KR" dirty="0">
                <a:latin typeface="+mn-ea"/>
              </a:rPr>
              <a:t>VR </a:t>
            </a:r>
            <a:r>
              <a:rPr lang="ko-KR" altLang="en-US" dirty="0">
                <a:latin typeface="+mn-ea"/>
              </a:rPr>
              <a:t>기기를 착용하고 </a:t>
            </a:r>
            <a:r>
              <a:rPr lang="en-US" altLang="ko-KR" dirty="0">
                <a:latin typeface="+mn-ea"/>
              </a:rPr>
              <a:t>19</a:t>
            </a:r>
            <a:r>
              <a:rPr lang="ko-KR" altLang="en-US" dirty="0">
                <a:latin typeface="+mn-ea"/>
              </a:rPr>
              <a:t>세기 예술가의 작업실로 이동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>
                <a:latin typeface="+mn-ea"/>
              </a:rPr>
              <a:t>작업실 유형</a:t>
            </a:r>
            <a:r>
              <a:rPr lang="en-US" altLang="ko-KR" dirty="0">
                <a:latin typeface="+mn-ea"/>
              </a:rPr>
              <a:t>: 1) </a:t>
            </a:r>
            <a:r>
              <a:rPr lang="ko-KR" altLang="en-US" dirty="0">
                <a:latin typeface="+mn-ea"/>
              </a:rPr>
              <a:t>인상주의 </a:t>
            </a:r>
            <a:r>
              <a:rPr lang="en-US" altLang="ko-KR" dirty="0">
                <a:latin typeface="+mn-ea"/>
              </a:rPr>
              <a:t>2) </a:t>
            </a:r>
            <a:r>
              <a:rPr lang="ko-KR" altLang="en-US" dirty="0">
                <a:latin typeface="+mn-ea"/>
              </a:rPr>
              <a:t>후기 인상주의</a:t>
            </a:r>
            <a:endParaRPr lang="en-US" altLang="ko-KR" dirty="0">
              <a:latin typeface="+mn-ea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ko-KR" altLang="en-US" dirty="0">
                <a:latin typeface="+mn-ea"/>
              </a:rPr>
              <a:t>눈앞의 캔버스에 </a:t>
            </a:r>
            <a:r>
              <a:rPr lang="en-US" altLang="ko-KR" dirty="0">
                <a:latin typeface="+mn-ea"/>
              </a:rPr>
              <a:t>VR </a:t>
            </a:r>
            <a:r>
              <a:rPr lang="ko-KR" altLang="en-US" dirty="0">
                <a:latin typeface="+mn-ea"/>
              </a:rPr>
              <a:t>기기를 통해 직접 드로잉 수행</a:t>
            </a:r>
            <a:endParaRPr lang="en-US" altLang="ko-KR" dirty="0">
              <a:latin typeface="+mn-ea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ko-KR" altLang="en-US" dirty="0">
                <a:latin typeface="+mn-ea"/>
              </a:rPr>
              <a:t>작업실에 있는 작품들 중 하나를 선택해 직접 그린 그림을 해당 작품의 화풍으로 변환</a:t>
            </a:r>
            <a:endParaRPr lang="en-US" altLang="ko-KR" dirty="0">
              <a:latin typeface="+mn-ea"/>
            </a:endParaRPr>
          </a:p>
          <a:p>
            <a:pPr marL="800100" lvl="1" indent="-342900">
              <a:buFont typeface="+mj-lt"/>
              <a:buAutoNum type="arabicParenR"/>
            </a:pPr>
            <a:r>
              <a:rPr lang="ko-KR" altLang="en-US" dirty="0">
                <a:latin typeface="+mn-ea"/>
              </a:rPr>
              <a:t>변환된 작품은 가상 갤러리 공간에 전시되어 다른 관람객과 공유 가능 </a:t>
            </a:r>
            <a:endParaRPr lang="en-US" altLang="ko-KR" dirty="0">
              <a:latin typeface="+mn-ea"/>
            </a:endParaRPr>
          </a:p>
          <a:p>
            <a:r>
              <a:rPr lang="ko-KR" altLang="en-US" dirty="0">
                <a:latin typeface="+mn-ea"/>
              </a:rPr>
              <a:t>목표</a:t>
            </a:r>
            <a:endParaRPr lang="en-US" altLang="ko-KR" dirty="0">
              <a:latin typeface="+mn-ea"/>
            </a:endParaRPr>
          </a:p>
          <a:p>
            <a:pPr lvl="1"/>
            <a:r>
              <a:rPr lang="en-US" altLang="ko-KR" dirty="0">
                <a:latin typeface="+mn-ea"/>
              </a:rPr>
              <a:t>‘</a:t>
            </a:r>
            <a:r>
              <a:rPr lang="ko-KR" altLang="en-US" dirty="0">
                <a:latin typeface="+mn-ea"/>
              </a:rPr>
              <a:t>관람자</a:t>
            </a:r>
            <a:r>
              <a:rPr lang="en-US" altLang="ko-KR" dirty="0">
                <a:latin typeface="+mn-ea"/>
              </a:rPr>
              <a:t>’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  <a:sym typeface="Wingdings" panose="05000000000000000000" pitchFamily="2" charset="2"/>
              </a:rPr>
              <a:t></a:t>
            </a:r>
            <a:r>
              <a:rPr lang="ko-KR" altLang="en-US" dirty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‘</a:t>
            </a:r>
            <a:r>
              <a:rPr lang="ko-KR" altLang="en-US" dirty="0">
                <a:latin typeface="+mn-ea"/>
              </a:rPr>
              <a:t>창작자</a:t>
            </a:r>
            <a:r>
              <a:rPr lang="en-US" altLang="ko-KR" dirty="0">
                <a:latin typeface="+mn-ea"/>
              </a:rPr>
              <a:t>’</a:t>
            </a:r>
            <a:r>
              <a:rPr lang="ko-KR" altLang="en-US" dirty="0">
                <a:latin typeface="+mn-ea"/>
              </a:rPr>
              <a:t>로의 전환을 통해 미술관 관람의 몰입과 흥미 증진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어린이</a:t>
            </a:r>
            <a:r>
              <a:rPr lang="en-US" altLang="ko-KR" dirty="0">
                <a:latin typeface="+mn-ea"/>
              </a:rPr>
              <a:t>·</a:t>
            </a:r>
            <a:r>
              <a:rPr lang="ko-KR" altLang="en-US" dirty="0">
                <a:latin typeface="+mn-ea"/>
              </a:rPr>
              <a:t>청소년이 직접 화가가 되어 작품 이해에 대한 주도적 태도와 탐구 동기 강화</a:t>
            </a:r>
            <a:endParaRPr lang="en-US" altLang="ko-KR" dirty="0">
              <a:latin typeface="+mn-ea"/>
            </a:endParaRPr>
          </a:p>
          <a:p>
            <a:pPr lvl="1"/>
            <a:r>
              <a:rPr lang="ko-KR" altLang="en-US" dirty="0">
                <a:latin typeface="+mn-ea"/>
              </a:rPr>
              <a:t>결과적으로</a:t>
            </a:r>
            <a:r>
              <a:rPr lang="en-US" altLang="ko-KR" dirty="0">
                <a:latin typeface="+mn-ea"/>
              </a:rPr>
              <a:t>, </a:t>
            </a:r>
            <a:r>
              <a:rPr lang="ko-KR" altLang="en-US" dirty="0">
                <a:latin typeface="+mn-ea"/>
              </a:rPr>
              <a:t>예술 감상 교육을 능동적 학습 환경으로 확장</a:t>
            </a:r>
          </a:p>
        </p:txBody>
      </p:sp>
    </p:spTree>
    <p:extLst>
      <p:ext uri="{BB962C8B-B14F-4D97-AF65-F5344CB8AC3E}">
        <p14:creationId xmlns:p14="http://schemas.microsoft.com/office/powerpoint/2010/main" val="1239088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체험 시나리오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1. </a:t>
            </a:r>
            <a:r>
              <a:rPr lang="ko-KR" altLang="en-US" dirty="0">
                <a:latin typeface="+mj-ea"/>
              </a:rPr>
              <a:t>프로그램 진입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[1] </a:t>
            </a:r>
            <a:r>
              <a:rPr lang="ko-KR" altLang="en-US" dirty="0"/>
              <a:t>타이틀 화면</a:t>
            </a:r>
          </a:p>
        </p:txBody>
      </p:sp>
      <p:pic>
        <p:nvPicPr>
          <p:cNvPr id="10" name="내용 개체 틀 9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47191" y="2817323"/>
            <a:ext cx="2678658" cy="1908175"/>
          </a:xfrm>
          <a:prstGeom prst="rect">
            <a:avLst/>
          </a:prstGeom>
        </p:spPr>
      </p:pic>
      <p:pic>
        <p:nvPicPr>
          <p:cNvPr id="11" name="내용 개체 틀 10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412362" y="2827911"/>
            <a:ext cx="1901209" cy="1904510"/>
          </a:xfrm>
          <a:prstGeom prst="rect">
            <a:avLst/>
          </a:prstGeom>
        </p:spPr>
      </p:pic>
      <p:sp>
        <p:nvSpPr>
          <p:cNvPr id="9" name="내용 개체 틀 3"/>
          <p:cNvSpPr txBox="1">
            <a:spLocks/>
          </p:cNvSpPr>
          <p:nvPr/>
        </p:nvSpPr>
        <p:spPr>
          <a:xfrm>
            <a:off x="1447191" y="4860758"/>
            <a:ext cx="4777146" cy="13796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altLang="ko-KR" sz="1800" dirty="0">
                <a:latin typeface="+mn-ea"/>
              </a:rPr>
              <a:t>VR </a:t>
            </a:r>
            <a:r>
              <a:rPr lang="ko-KR" altLang="en-US" sz="1800" dirty="0">
                <a:latin typeface="+mn-ea"/>
              </a:rPr>
              <a:t>기기 착용 및 프로그램 시작</a:t>
            </a:r>
            <a:endParaRPr lang="en-US" altLang="ko-KR" sz="1800" dirty="0">
              <a:latin typeface="+mn-ea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</a:rPr>
              <a:t>로고 등장 </a:t>
            </a:r>
            <a:endParaRPr lang="en-US" altLang="ko-KR" sz="1800" dirty="0">
              <a:latin typeface="+mn-ea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</a:rPr>
              <a:t>가이드 </a:t>
            </a:r>
            <a:r>
              <a:rPr lang="ko-KR" altLang="en-US" sz="1800" dirty="0" err="1">
                <a:latin typeface="+mn-ea"/>
              </a:rPr>
              <a:t>나레이션</a:t>
            </a:r>
            <a:r>
              <a:rPr lang="en-US" altLang="ko-KR" sz="1800" dirty="0">
                <a:latin typeface="+mn-ea"/>
              </a:rPr>
              <a:t>/</a:t>
            </a:r>
            <a:r>
              <a:rPr lang="ko-KR" altLang="en-US" sz="1800" dirty="0">
                <a:latin typeface="+mn-ea"/>
              </a:rPr>
              <a:t>텍스트로 </a:t>
            </a:r>
            <a:r>
              <a:rPr lang="ko-KR" altLang="en-US" sz="1800" dirty="0" err="1">
                <a:latin typeface="+mn-ea"/>
              </a:rPr>
              <a:t>튜토리얼</a:t>
            </a:r>
            <a:r>
              <a:rPr lang="ko-KR" altLang="en-US" sz="1800" dirty="0">
                <a:latin typeface="+mn-ea"/>
              </a:rPr>
              <a:t> 안내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12" name="내용 개체 틀 3"/>
          <p:cNvSpPr txBox="1">
            <a:spLocks/>
          </p:cNvSpPr>
          <p:nvPr/>
        </p:nvSpPr>
        <p:spPr>
          <a:xfrm>
            <a:off x="6224336" y="4860757"/>
            <a:ext cx="5085347" cy="13796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</a:rPr>
              <a:t>체험 공간인 </a:t>
            </a:r>
            <a:r>
              <a:rPr lang="en-US" altLang="ko-KR" sz="1800" dirty="0">
                <a:latin typeface="+mn-ea"/>
              </a:rPr>
              <a:t>‘</a:t>
            </a:r>
            <a:r>
              <a:rPr lang="ko-KR" altLang="en-US" sz="1800" dirty="0">
                <a:latin typeface="+mn-ea"/>
              </a:rPr>
              <a:t>인상주의 아틀리에</a:t>
            </a:r>
            <a:r>
              <a:rPr lang="en-US" altLang="ko-KR" sz="1800" dirty="0">
                <a:latin typeface="+mn-ea"/>
              </a:rPr>
              <a:t>’</a:t>
            </a:r>
            <a:r>
              <a:rPr lang="ko-KR" altLang="en-US" sz="1800" dirty="0">
                <a:latin typeface="+mn-ea"/>
              </a:rPr>
              <a:t>로 이동하는 애니메이션 경험</a:t>
            </a:r>
            <a:endParaRPr lang="en-US" altLang="ko-KR" sz="1800" dirty="0">
              <a:latin typeface="+mn-ea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</a:rPr>
              <a:t>작업실 진입 및 시대 설명</a:t>
            </a:r>
            <a:endParaRPr lang="en-US" altLang="ko-KR" sz="1800" dirty="0">
              <a:latin typeface="+mn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6434" y="2825240"/>
            <a:ext cx="2619326" cy="1907181"/>
          </a:xfrm>
          <a:prstGeom prst="rect">
            <a:avLst/>
          </a:prstGeom>
        </p:spPr>
      </p:pic>
      <p:sp>
        <p:nvSpPr>
          <p:cNvPr id="13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/>
          <a:lstStyle/>
          <a:p>
            <a:r>
              <a:rPr lang="en-US" altLang="ko-KR" dirty="0"/>
              <a:t>[2] </a:t>
            </a:r>
            <a:r>
              <a:rPr lang="ko-KR" altLang="en-US" dirty="0"/>
              <a:t>작업실 진입</a:t>
            </a:r>
          </a:p>
        </p:txBody>
      </p:sp>
    </p:spTree>
    <p:extLst>
      <p:ext uri="{BB962C8B-B14F-4D97-AF65-F5344CB8AC3E}">
        <p14:creationId xmlns:p14="http://schemas.microsoft.com/office/powerpoint/2010/main" val="106885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체험 시나리오</a:t>
            </a:r>
            <a:br>
              <a:rPr lang="en-US" altLang="ko-KR" dirty="0">
                <a:latin typeface="+mj-ea"/>
              </a:rPr>
            </a:br>
            <a:r>
              <a:rPr lang="en-US" altLang="ko-KR" dirty="0">
                <a:latin typeface="+mj-ea"/>
              </a:rPr>
              <a:t>2. </a:t>
            </a:r>
            <a:r>
              <a:rPr lang="ko-KR" altLang="en-US" dirty="0">
                <a:latin typeface="+mj-ea"/>
              </a:rPr>
              <a:t>드로잉 수행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[3] </a:t>
            </a:r>
            <a:r>
              <a:rPr lang="ko-KR" altLang="en-US" dirty="0"/>
              <a:t>드로잉</a:t>
            </a:r>
          </a:p>
        </p:txBody>
      </p:sp>
      <p:sp>
        <p:nvSpPr>
          <p:cNvPr id="9" name="내용 개체 틀 3"/>
          <p:cNvSpPr txBox="1">
            <a:spLocks/>
          </p:cNvSpPr>
          <p:nvPr/>
        </p:nvSpPr>
        <p:spPr>
          <a:xfrm>
            <a:off x="1447191" y="4860758"/>
            <a:ext cx="4777146" cy="13796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ko-KR" altLang="en-US" sz="1800" dirty="0">
                <a:latin typeface="+mn-ea"/>
              </a:rPr>
              <a:t>눈 앞에 빈 캔버스 보임</a:t>
            </a:r>
            <a:endParaRPr lang="en-US" altLang="ko-KR" sz="1800" dirty="0">
              <a:latin typeface="+mn-ea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altLang="ko-KR" sz="1800" dirty="0">
                <a:latin typeface="+mn-ea"/>
              </a:rPr>
              <a:t>VR </a:t>
            </a:r>
            <a:r>
              <a:rPr lang="ko-KR" altLang="en-US" sz="1800" dirty="0">
                <a:latin typeface="+mn-ea"/>
              </a:rPr>
              <a:t>컨트롤러와 연동된 드로잉 도구를 활용하여 자유로운 드로잉 진행</a:t>
            </a:r>
            <a:endParaRPr lang="en-US" altLang="ko-KR" sz="1800" dirty="0">
              <a:latin typeface="+mn-ea"/>
            </a:endParaRPr>
          </a:p>
        </p:txBody>
      </p:sp>
      <p:pic>
        <p:nvPicPr>
          <p:cNvPr id="14" name="내용 개체 틀 16"/>
          <p:cNvPicPr>
            <a:picLocks noChangeAspect="1"/>
          </p:cNvPicPr>
          <p:nvPr/>
        </p:nvPicPr>
        <p:blipFill rotWithShape="1">
          <a:blip r:embed="rId2"/>
          <a:srcRect t="50075"/>
          <a:stretch/>
        </p:blipFill>
        <p:spPr>
          <a:xfrm>
            <a:off x="5145816" y="2870588"/>
            <a:ext cx="2965999" cy="1779704"/>
          </a:xfrm>
          <a:prstGeom prst="rect">
            <a:avLst/>
          </a:prstGeom>
        </p:spPr>
      </p:pic>
      <p:pic>
        <p:nvPicPr>
          <p:cNvPr id="15" name="내용 개체 틀 16"/>
          <p:cNvPicPr>
            <a:picLocks noChangeAspect="1"/>
          </p:cNvPicPr>
          <p:nvPr/>
        </p:nvPicPr>
        <p:blipFill rotWithShape="1">
          <a:blip r:embed="rId2"/>
          <a:srcRect t="-2126" b="49368"/>
          <a:stretch/>
        </p:blipFill>
        <p:spPr>
          <a:xfrm>
            <a:off x="1447191" y="2821492"/>
            <a:ext cx="2884177" cy="1828800"/>
          </a:xfrm>
          <a:prstGeom prst="rect">
            <a:avLst/>
          </a:prstGeom>
        </p:spPr>
      </p:pic>
      <p:sp>
        <p:nvSpPr>
          <p:cNvPr id="8" name="오른쪽 화살표 7"/>
          <p:cNvSpPr/>
          <p:nvPr/>
        </p:nvSpPr>
        <p:spPr>
          <a:xfrm>
            <a:off x="4507635" y="3733058"/>
            <a:ext cx="461913" cy="2161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18773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TM10001114[[fn=갤러리]]</Template>
  <TotalTime>463</TotalTime>
  <Words>1225</Words>
  <Application>Microsoft Office PowerPoint</Application>
  <PresentationFormat>와이드스크린</PresentationFormat>
  <Paragraphs>173</Paragraphs>
  <Slides>22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Arial</vt:lpstr>
      <vt:lpstr>Gill Sans MT</vt:lpstr>
      <vt:lpstr>Gallery</vt:lpstr>
      <vt:lpstr>인상주의 아틀리에</vt:lpstr>
      <vt:lpstr>목차</vt:lpstr>
      <vt:lpstr>1. 프로젝트 소개 1. 기획 배경</vt:lpstr>
      <vt:lpstr>1. 프로젝트 소개 1. 기획 배경</vt:lpstr>
      <vt:lpstr>1. 프로젝트 소개 1. 기획 배경</vt:lpstr>
      <vt:lpstr>1. 프로젝트 소개 2. 프로젝트 개요</vt:lpstr>
      <vt:lpstr>1. 프로젝트 소개 2. 프로젝트 개요</vt:lpstr>
      <vt:lpstr>2. 체험 시나리오 1. 프로그램 진입</vt:lpstr>
      <vt:lpstr>2. 체험 시나리오 2. 드로잉 수행</vt:lpstr>
      <vt:lpstr>2. 체험 시나리오 3. 화풍 변환 수행</vt:lpstr>
      <vt:lpstr>2. 체험 시나리오 4. 전시 및 공유</vt:lpstr>
      <vt:lpstr>3. 기술 구현 1. 역할 분담</vt:lpstr>
      <vt:lpstr>3. 기술 구현 2. 구현 현황: 유니티 VR 환경</vt:lpstr>
      <vt:lpstr>3. 기술 구현 2. 구현 현황: 유니티 VR 환경</vt:lpstr>
      <vt:lpstr>3. 기술 구현 2. 구현 현황: 유니티 VR 환경</vt:lpstr>
      <vt:lpstr>3. 기술 구현 2. 구현 현황: 유니티 VR 환경</vt:lpstr>
      <vt:lpstr>3. 기술 구현 2. 구현 현황: 유니티 VR 환경</vt:lpstr>
      <vt:lpstr>3. 기술 구현 2. 구현 현황: 드로잉 시스템</vt:lpstr>
      <vt:lpstr>3. 기술 구현 2. 구현 현황: 드로잉 시스템</vt:lpstr>
      <vt:lpstr>3. 기술 구현 2. 구현 현황: 화풍 변환 시스템</vt:lpstr>
      <vt:lpstr>3. 기술 구현 2. 구현 현황: 화풍 변환 시스템</vt:lpstr>
      <vt:lpstr>4. 향후 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hj</dc:creator>
  <cp:lastModifiedBy>임홍철</cp:lastModifiedBy>
  <cp:revision>87</cp:revision>
  <dcterms:created xsi:type="dcterms:W3CDTF">2025-11-06T02:45:01Z</dcterms:created>
  <dcterms:modified xsi:type="dcterms:W3CDTF">2025-11-06T14:56:08Z</dcterms:modified>
</cp:coreProperties>
</file>

<file path=docProps/thumbnail.jpeg>
</file>